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9" r:id="rId2"/>
    <p:sldId id="290" r:id="rId3"/>
    <p:sldId id="294" r:id="rId4"/>
    <p:sldId id="291" r:id="rId5"/>
    <p:sldId id="296" r:id="rId6"/>
    <p:sldId id="295" r:id="rId7"/>
    <p:sldId id="292" r:id="rId8"/>
    <p:sldId id="29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58" autoAdjust="0"/>
  </p:normalViewPr>
  <p:slideViewPr>
    <p:cSldViewPr>
      <p:cViewPr varScale="1">
        <p:scale>
          <a:sx n="111" d="100"/>
          <a:sy n="111" d="100"/>
        </p:scale>
        <p:origin x="16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ED12F-430C-434C-AEF0-4A463A319B19}" type="datetimeFigureOut">
              <a:rPr lang="en-GB" smtClean="0"/>
              <a:t>02/11/2021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3C661-2FBB-4FA7-9F48-340EF7E3B967}" type="slidenum">
              <a:rPr lang="en-GB" smtClean="0"/>
              <a:t>‹#›</a:t>
            </a:fld>
            <a:endParaRPr lang="en-GB"/>
          </a:p>
        </p:txBody>
      </p:sp>
    </p:spTree>
    <p:extLst>
      <p:ext uri="{BB962C8B-B14F-4D97-AF65-F5344CB8AC3E}">
        <p14:creationId xmlns:p14="http://schemas.microsoft.com/office/powerpoint/2010/main" val="174217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BFAF0A-795F-4314-9147-AF336F39F17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185632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BFAF0A-795F-4314-9147-AF336F39F17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343199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BFAF0A-795F-4314-9147-AF336F39F17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20532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BFAF0A-795F-4314-9147-AF336F39F17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146721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BFAF0A-795F-4314-9147-AF336F39F17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404212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BFAF0A-795F-4314-9147-AF336F39F173}"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70732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BFAF0A-795F-4314-9147-AF336F39F173}" type="datetimeFigureOut">
              <a:rPr lang="en-GB" smtClean="0"/>
              <a:t>02/11/2021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118493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BFAF0A-795F-4314-9147-AF336F39F173}" type="datetimeFigureOut">
              <a:rPr lang="en-GB" smtClean="0"/>
              <a:t>02/11/2021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74426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FAF0A-795F-4314-9147-AF336F39F173}" type="datetimeFigureOut">
              <a:rPr lang="en-GB" smtClean="0"/>
              <a:t>02/11/2021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344333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FAF0A-795F-4314-9147-AF336F39F173}"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218491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FAF0A-795F-4314-9147-AF336F39F173}"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1FD70E-97F1-4BCA-BEE7-007590F19DB5}" type="slidenum">
              <a:rPr lang="en-GB" smtClean="0"/>
              <a:t>‹#›</a:t>
            </a:fld>
            <a:endParaRPr lang="en-GB"/>
          </a:p>
        </p:txBody>
      </p:sp>
    </p:spTree>
    <p:extLst>
      <p:ext uri="{BB962C8B-B14F-4D97-AF65-F5344CB8AC3E}">
        <p14:creationId xmlns:p14="http://schemas.microsoft.com/office/powerpoint/2010/main" val="368490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FAF0A-795F-4314-9147-AF336F39F173}" type="datetimeFigureOut">
              <a:rPr lang="en-GB" smtClean="0"/>
              <a:t>02/11/2021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FD70E-97F1-4BCA-BEE7-007590F19DB5}" type="slidenum">
              <a:rPr lang="en-GB" smtClean="0"/>
              <a:t>‹#›</a:t>
            </a:fld>
            <a:endParaRPr lang="en-GB"/>
          </a:p>
        </p:txBody>
      </p:sp>
    </p:spTree>
    <p:extLst>
      <p:ext uri="{BB962C8B-B14F-4D97-AF65-F5344CB8AC3E}">
        <p14:creationId xmlns:p14="http://schemas.microsoft.com/office/powerpoint/2010/main" val="2018045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lling Your Home - Fast Sale Homes"/>
          <p:cNvPicPr>
            <a:picLocks noChangeAspect="1" noChangeArrowheads="1"/>
          </p:cNvPicPr>
          <p:nvPr/>
        </p:nvPicPr>
        <p:blipFill rotWithShape="1">
          <a:blip r:embed="rId2">
            <a:extLst>
              <a:ext uri="{28A0092B-C50C-407E-A947-70E740481C1C}">
                <a14:useLocalDpi xmlns:a14="http://schemas.microsoft.com/office/drawing/2010/main" val="0"/>
              </a:ext>
            </a:extLst>
          </a:blip>
          <a:srcRect l="11294" t="1203" r="10500"/>
          <a:stretch/>
        </p:blipFill>
        <p:spPr bwMode="auto">
          <a:xfrm>
            <a:off x="2411760" y="980728"/>
            <a:ext cx="6192688" cy="53952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w Planet Earth series will utilise drones - Independent.ie"/>
          <p:cNvPicPr>
            <a:picLocks noChangeAspect="1" noChangeArrowheads="1"/>
          </p:cNvPicPr>
          <p:nvPr/>
        </p:nvPicPr>
        <p:blipFill rotWithShape="1">
          <a:blip r:embed="rId3">
            <a:extLst>
              <a:ext uri="{28A0092B-C50C-407E-A947-70E740481C1C}">
                <a14:useLocalDpi xmlns:a14="http://schemas.microsoft.com/office/drawing/2010/main" val="0"/>
              </a:ext>
            </a:extLst>
          </a:blip>
          <a:srcRect l="19510" t="2172" r="20742" b="70"/>
          <a:stretch/>
        </p:blipFill>
        <p:spPr bwMode="auto">
          <a:xfrm>
            <a:off x="2267744" y="836712"/>
            <a:ext cx="6408712" cy="58855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512" y="116632"/>
            <a:ext cx="8156004" cy="584775"/>
          </a:xfrm>
          <a:prstGeom prst="rect">
            <a:avLst/>
          </a:prstGeom>
        </p:spPr>
        <p:txBody>
          <a:bodyPr wrap="square">
            <a:spAutoFit/>
          </a:bodyPr>
          <a:lstStyle/>
          <a:p>
            <a:r>
              <a:rPr lang="en-GB" sz="3200" dirty="0" smtClean="0">
                <a:latin typeface="Lucida Calligraphy" panose="03010101010101010101" pitchFamily="66" charset="0"/>
              </a:rPr>
              <a:t>Our home…</a:t>
            </a:r>
            <a:endParaRPr lang="en-GB" sz="3200" dirty="0">
              <a:latin typeface="Lucida Calligraphy" panose="03010101010101010101" pitchFamily="66" charset="0"/>
            </a:endParaRPr>
          </a:p>
        </p:txBody>
      </p:sp>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l="25940" t="43913" r="53444" b="12784"/>
          <a:stretch>
            <a:fillRect/>
          </a:stretch>
        </p:blipFill>
        <p:spPr bwMode="auto">
          <a:xfrm>
            <a:off x="395536" y="4509120"/>
            <a:ext cx="140465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68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476672"/>
            <a:ext cx="8156004" cy="584775"/>
          </a:xfrm>
          <a:prstGeom prst="rect">
            <a:avLst/>
          </a:prstGeom>
        </p:spPr>
        <p:txBody>
          <a:bodyPr wrap="square">
            <a:spAutoFit/>
          </a:bodyPr>
          <a:lstStyle/>
          <a:p>
            <a:r>
              <a:rPr lang="en-GB" sz="3200" dirty="0" smtClean="0">
                <a:latin typeface="Lucida Calligraphy" panose="03010101010101010101" pitchFamily="66" charset="0"/>
              </a:rPr>
              <a:t>What is </a:t>
            </a:r>
            <a:r>
              <a:rPr lang="en-GB" sz="3200" b="1" dirty="0" smtClean="0">
                <a:solidFill>
                  <a:schemeClr val="accent2"/>
                </a:solidFill>
                <a:latin typeface="Lucida Calligraphy" panose="03010101010101010101" pitchFamily="66" charset="0"/>
              </a:rPr>
              <a:t>COP26</a:t>
            </a:r>
            <a:r>
              <a:rPr lang="en-GB" sz="3200" dirty="0" smtClean="0">
                <a:latin typeface="Lucida Calligraphy" panose="03010101010101010101" pitchFamily="66" charset="0"/>
              </a:rPr>
              <a:t>?</a:t>
            </a:r>
            <a:endParaRPr lang="en-GB" sz="3200" dirty="0">
              <a:latin typeface="Lucida Calligraphy" panose="03010101010101010101" pitchFamily="66" charset="0"/>
            </a:endParaRPr>
          </a:p>
        </p:txBody>
      </p:sp>
      <p:sp>
        <p:nvSpPr>
          <p:cNvPr id="6" name="Rectangle 5"/>
          <p:cNvSpPr/>
          <p:nvPr/>
        </p:nvSpPr>
        <p:spPr>
          <a:xfrm>
            <a:off x="312808" y="1340768"/>
            <a:ext cx="8156004" cy="584775"/>
          </a:xfrm>
          <a:prstGeom prst="rect">
            <a:avLst/>
          </a:prstGeom>
        </p:spPr>
        <p:txBody>
          <a:bodyPr wrap="square">
            <a:spAutoFit/>
          </a:bodyPr>
          <a:lstStyle/>
          <a:p>
            <a:r>
              <a:rPr lang="en-GB" sz="3200" dirty="0" smtClean="0">
                <a:latin typeface="Lucida Calligraphy" panose="03010101010101010101" pitchFamily="66" charset="0"/>
              </a:rPr>
              <a:t>It’s the </a:t>
            </a:r>
            <a:r>
              <a:rPr lang="en-GB" sz="3200" b="1" dirty="0" smtClean="0">
                <a:solidFill>
                  <a:schemeClr val="accent2"/>
                </a:solidFill>
                <a:latin typeface="Lucida Calligraphy" panose="03010101010101010101" pitchFamily="66" charset="0"/>
              </a:rPr>
              <a:t>26</a:t>
            </a:r>
            <a:r>
              <a:rPr lang="en-GB" sz="3200" baseline="30000" dirty="0" smtClean="0">
                <a:latin typeface="Lucida Calligraphy" panose="03010101010101010101" pitchFamily="66" charset="0"/>
              </a:rPr>
              <a:t>th</a:t>
            </a:r>
            <a:r>
              <a:rPr lang="en-GB" sz="3200" dirty="0" smtClean="0">
                <a:latin typeface="Lucida Calligraphy" panose="03010101010101010101" pitchFamily="66" charset="0"/>
              </a:rPr>
              <a:t> </a:t>
            </a:r>
            <a:r>
              <a:rPr lang="en-GB" sz="3200" b="1" dirty="0" smtClean="0">
                <a:solidFill>
                  <a:schemeClr val="accent2"/>
                </a:solidFill>
                <a:latin typeface="Lucida Calligraphy" panose="03010101010101010101" pitchFamily="66" charset="0"/>
              </a:rPr>
              <a:t>C</a:t>
            </a:r>
            <a:r>
              <a:rPr lang="en-GB" sz="3200" dirty="0" smtClean="0">
                <a:latin typeface="Lucida Calligraphy" panose="03010101010101010101" pitchFamily="66" charset="0"/>
              </a:rPr>
              <a:t>onference </a:t>
            </a:r>
            <a:r>
              <a:rPr lang="en-GB" sz="3200" b="1" dirty="0" smtClean="0">
                <a:solidFill>
                  <a:schemeClr val="accent2"/>
                </a:solidFill>
                <a:latin typeface="Lucida Calligraphy" panose="03010101010101010101" pitchFamily="66" charset="0"/>
              </a:rPr>
              <a:t>o</a:t>
            </a:r>
            <a:r>
              <a:rPr lang="en-GB" sz="3200" dirty="0" smtClean="0">
                <a:latin typeface="Lucida Calligraphy" panose="03010101010101010101" pitchFamily="66" charset="0"/>
              </a:rPr>
              <a:t>f the </a:t>
            </a:r>
            <a:r>
              <a:rPr lang="en-GB" sz="3200" b="1" dirty="0" smtClean="0">
                <a:solidFill>
                  <a:schemeClr val="accent2"/>
                </a:solidFill>
                <a:latin typeface="Lucida Calligraphy" panose="03010101010101010101" pitchFamily="66" charset="0"/>
              </a:rPr>
              <a:t>P</a:t>
            </a:r>
            <a:r>
              <a:rPr lang="en-GB" sz="3200" dirty="0" smtClean="0">
                <a:latin typeface="Lucida Calligraphy" panose="03010101010101010101" pitchFamily="66" charset="0"/>
              </a:rPr>
              <a:t>arties</a:t>
            </a:r>
            <a:endParaRPr lang="en-GB" sz="3200" dirty="0">
              <a:latin typeface="Lucida Calligraphy" panose="03010101010101010101" pitchFamily="66" charset="0"/>
            </a:endParaRPr>
          </a:p>
        </p:txBody>
      </p:sp>
      <p:sp>
        <p:nvSpPr>
          <p:cNvPr id="7" name="Rectangle 6"/>
          <p:cNvSpPr/>
          <p:nvPr/>
        </p:nvSpPr>
        <p:spPr>
          <a:xfrm>
            <a:off x="293373" y="2420888"/>
            <a:ext cx="6912768" cy="1077218"/>
          </a:xfrm>
          <a:prstGeom prst="rect">
            <a:avLst/>
          </a:prstGeom>
        </p:spPr>
        <p:txBody>
          <a:bodyPr wrap="square">
            <a:spAutoFit/>
          </a:bodyPr>
          <a:lstStyle/>
          <a:p>
            <a:r>
              <a:rPr lang="en-GB" sz="3200" dirty="0" smtClean="0">
                <a:latin typeface="Lucida Calligraphy" panose="03010101010101010101" pitchFamily="66" charset="0"/>
              </a:rPr>
              <a:t>Countries aiming to keep the world’s temperature below 2°C</a:t>
            </a:r>
            <a:endParaRPr lang="en-GB" sz="3200" dirty="0">
              <a:latin typeface="Lucida Calligraphy" panose="03010101010101010101" pitchFamily="66" charset="0"/>
            </a:endParaRPr>
          </a:p>
        </p:txBody>
      </p:sp>
      <p:pic>
        <p:nvPicPr>
          <p:cNvPr id="2050" name="Picture 2" descr="Meteorology Thermometer Isolated On White Background Thermometer Shows Air  Temperature Plus 2 Degrees Celsius Stock Photo - Download Image Now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50" t="2022" r="30269" b="4958"/>
          <a:stretch/>
        </p:blipFill>
        <p:spPr bwMode="auto">
          <a:xfrm>
            <a:off x="7465426" y="2780928"/>
            <a:ext cx="864097"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ustrial Chimneys With Heavy Smoke Causing Air Pollution Problem Stock  Photo, Picture And Royalty Free Image. Image 1140197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717032"/>
            <a:ext cx="4284476" cy="285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K Map Maps of United Kingdom – Croakey Health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5472608" cy="63737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58652" y="1070292"/>
            <a:ext cx="2088232" cy="584775"/>
          </a:xfrm>
          <a:prstGeom prst="rect">
            <a:avLst/>
          </a:prstGeom>
        </p:spPr>
        <p:txBody>
          <a:bodyPr wrap="square">
            <a:spAutoFit/>
          </a:bodyPr>
          <a:lstStyle/>
          <a:p>
            <a:r>
              <a:rPr lang="en-GB" sz="3200" dirty="0" smtClean="0">
                <a:latin typeface="Lucida Calligraphy" panose="03010101010101010101" pitchFamily="66" charset="0"/>
              </a:rPr>
              <a:t>Glasgow</a:t>
            </a:r>
            <a:endParaRPr lang="en-GB" sz="3200" dirty="0">
              <a:latin typeface="Lucida Calligraphy" panose="03010101010101010101" pitchFamily="66" charset="0"/>
            </a:endParaRPr>
          </a:p>
        </p:txBody>
      </p:sp>
      <p:sp>
        <p:nvSpPr>
          <p:cNvPr id="6" name="Rectangle 5"/>
          <p:cNvSpPr/>
          <p:nvPr/>
        </p:nvSpPr>
        <p:spPr>
          <a:xfrm>
            <a:off x="6372200" y="5977566"/>
            <a:ext cx="2088232" cy="584775"/>
          </a:xfrm>
          <a:prstGeom prst="rect">
            <a:avLst/>
          </a:prstGeom>
        </p:spPr>
        <p:txBody>
          <a:bodyPr wrap="square">
            <a:spAutoFit/>
          </a:bodyPr>
          <a:lstStyle/>
          <a:p>
            <a:r>
              <a:rPr lang="en-GB" sz="3200" dirty="0" smtClean="0">
                <a:latin typeface="Lucida Calligraphy" panose="03010101010101010101" pitchFamily="66" charset="0"/>
              </a:rPr>
              <a:t>Torquay</a:t>
            </a:r>
            <a:endParaRPr lang="en-GB" sz="3200" dirty="0">
              <a:latin typeface="Lucida Calligraphy" panose="03010101010101010101" pitchFamily="66" charset="0"/>
            </a:endParaRPr>
          </a:p>
        </p:txBody>
      </p:sp>
      <p:cxnSp>
        <p:nvCxnSpPr>
          <p:cNvPr id="8" name="Straight Arrow Connector 7"/>
          <p:cNvCxnSpPr>
            <a:stCxn id="5" idx="1"/>
          </p:cNvCxnSpPr>
          <p:nvPr/>
        </p:nvCxnSpPr>
        <p:spPr>
          <a:xfrm flipH="1">
            <a:off x="3131840" y="1362680"/>
            <a:ext cx="3326812" cy="105820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6" idx="1"/>
          </p:cNvCxnSpPr>
          <p:nvPr/>
        </p:nvCxnSpPr>
        <p:spPr>
          <a:xfrm flipH="1">
            <a:off x="3419872" y="6269954"/>
            <a:ext cx="2952328" cy="393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0896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5040560" cy="1077218"/>
          </a:xfrm>
          <a:prstGeom prst="rect">
            <a:avLst/>
          </a:prstGeom>
        </p:spPr>
        <p:txBody>
          <a:bodyPr wrap="square">
            <a:spAutoFit/>
          </a:bodyPr>
          <a:lstStyle/>
          <a:p>
            <a:r>
              <a:rPr lang="en-GB" sz="3200" dirty="0" smtClean="0">
                <a:latin typeface="Lucida Calligraphy" panose="03010101010101010101" pitchFamily="66" charset="0"/>
              </a:rPr>
              <a:t>What can I do to look after my home?</a:t>
            </a:r>
            <a:endParaRPr lang="en-GB" sz="3200" dirty="0">
              <a:latin typeface="Lucida Calligraphy" panose="03010101010101010101" pitchFamily="66" charset="0"/>
            </a:endParaRPr>
          </a:p>
        </p:txBody>
      </p:sp>
      <p:sp>
        <p:nvSpPr>
          <p:cNvPr id="6" name="Rectangle 5"/>
          <p:cNvSpPr/>
          <p:nvPr/>
        </p:nvSpPr>
        <p:spPr>
          <a:xfrm>
            <a:off x="323528" y="1744905"/>
            <a:ext cx="8496944" cy="1077218"/>
          </a:xfrm>
          <a:prstGeom prst="rect">
            <a:avLst/>
          </a:prstGeom>
        </p:spPr>
        <p:txBody>
          <a:bodyPr wrap="square">
            <a:spAutoFit/>
          </a:bodyPr>
          <a:lstStyle/>
          <a:p>
            <a:r>
              <a:rPr lang="en-GB" sz="3200" dirty="0" smtClean="0">
                <a:latin typeface="Lucida Calligraphy" panose="03010101010101010101" pitchFamily="66" charset="0"/>
              </a:rPr>
              <a:t>Oscar </a:t>
            </a:r>
            <a:r>
              <a:rPr lang="en-GB" sz="3200" dirty="0" smtClean="0">
                <a:latin typeface="Lucida Calligraphy" panose="03010101010101010101" pitchFamily="66" charset="0"/>
              </a:rPr>
              <a:t>– </a:t>
            </a:r>
            <a:r>
              <a:rPr lang="en-GB" sz="3200" dirty="0" smtClean="0">
                <a:latin typeface="Lucida Calligraphy" panose="03010101010101010101" pitchFamily="66" charset="0"/>
              </a:rPr>
              <a:t>the world first ever virtual children’s parliament</a:t>
            </a:r>
            <a:endParaRPr lang="en-GB" sz="3200" dirty="0">
              <a:latin typeface="Lucida Calligraphy" panose="03010101010101010101" pitchFamily="66" charset="0"/>
            </a:endParaRPr>
          </a:p>
        </p:txBody>
      </p:sp>
      <p:pic>
        <p:nvPicPr>
          <p:cNvPr id="7" name="Picture 4" descr="Image result for vo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2699" y="3766866"/>
            <a:ext cx="4263889" cy="23984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19872" y="3182091"/>
            <a:ext cx="3096344" cy="584775"/>
          </a:xfrm>
          <a:prstGeom prst="rect">
            <a:avLst/>
          </a:prstGeom>
        </p:spPr>
        <p:txBody>
          <a:bodyPr wrap="square">
            <a:spAutoFit/>
          </a:bodyPr>
          <a:lstStyle/>
          <a:p>
            <a:pPr lvl="0" algn="ctr" fontAlgn="base">
              <a:spcBef>
                <a:spcPct val="0"/>
              </a:spcBef>
              <a:spcAft>
                <a:spcPct val="0"/>
              </a:spcAft>
            </a:pPr>
            <a:r>
              <a:rPr kumimoji="0" lang="en-GB" altLang="en-US" sz="3200" b="0" i="0" u="none" strike="noStrike" cap="none" normalizeH="0" baseline="0" dirty="0" smtClean="0">
                <a:ln>
                  <a:noFill/>
                </a:ln>
                <a:solidFill>
                  <a:schemeClr val="accent2"/>
                </a:solidFill>
                <a:effectLst/>
                <a:latin typeface="Lucida Calligraphy" pitchFamily="66" charset="0"/>
                <a:cs typeface="Arial" pitchFamily="34" charset="0"/>
              </a:rPr>
              <a:t>Democracy</a:t>
            </a:r>
            <a:endParaRPr kumimoji="0" lang="en-US" altLang="en-US" sz="3200" b="0" i="0" u="none" strike="noStrike" cap="none" normalizeH="0" baseline="0" dirty="0" smtClean="0">
              <a:ln>
                <a:noFill/>
              </a:ln>
              <a:solidFill>
                <a:schemeClr val="accent2"/>
              </a:solidFill>
              <a:effectLst/>
              <a:latin typeface="Arial" pitchFamily="34" charset="0"/>
              <a:cs typeface="Arial" pitchFamily="34" charset="0"/>
            </a:endParaRPr>
          </a:p>
        </p:txBody>
      </p:sp>
      <p:pic>
        <p:nvPicPr>
          <p:cNvPr id="3078" name="Picture 6" descr="Union Jack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89261">
            <a:off x="1721201" y="3911846"/>
            <a:ext cx="1411984" cy="70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2759" t="18272" r="22914" b="8639"/>
          <a:stretch/>
        </p:blipFill>
        <p:spPr>
          <a:xfrm>
            <a:off x="467544" y="404664"/>
            <a:ext cx="7992890" cy="6048672"/>
          </a:xfrm>
          <a:prstGeom prst="rect">
            <a:avLst/>
          </a:prstGeom>
        </p:spPr>
      </p:pic>
    </p:spTree>
    <p:extLst>
      <p:ext uri="{BB962C8B-B14F-4D97-AF65-F5344CB8AC3E}">
        <p14:creationId xmlns:p14="http://schemas.microsoft.com/office/powerpoint/2010/main" val="8513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3648" y="2852936"/>
            <a:ext cx="6531913" cy="3672408"/>
          </a:xfrm>
          <a:prstGeom prst="rect">
            <a:avLst/>
          </a:prstGeom>
        </p:spPr>
      </p:pic>
      <p:sp>
        <p:nvSpPr>
          <p:cNvPr id="2" name="Rectangle 1"/>
          <p:cNvSpPr/>
          <p:nvPr/>
        </p:nvSpPr>
        <p:spPr>
          <a:xfrm>
            <a:off x="251520" y="116632"/>
            <a:ext cx="8568952" cy="2585323"/>
          </a:xfrm>
          <a:prstGeom prst="rect">
            <a:avLst/>
          </a:prstGeom>
        </p:spPr>
        <p:txBody>
          <a:bodyPr wrap="square">
            <a:spAutoFit/>
          </a:bodyPr>
          <a:lstStyle/>
          <a:p>
            <a:r>
              <a:rPr lang="en-GB" dirty="0">
                <a:solidFill>
                  <a:srgbClr val="222222"/>
                </a:solidFill>
                <a:latin typeface="Monotype Corsiva" panose="03010101010201010101" pitchFamily="66" charset="0"/>
              </a:rPr>
              <a:t>Mr speaker, we are all aware buying locally is the most economically and environmentally friendly way to source produce, though not everything is grown in the United Kingdom. This is where the importance of </a:t>
            </a:r>
            <a:r>
              <a:rPr lang="en-GB" dirty="0" err="1">
                <a:solidFill>
                  <a:srgbClr val="222222"/>
                </a:solidFill>
                <a:latin typeface="Monotype Corsiva" panose="03010101010201010101" pitchFamily="66" charset="0"/>
              </a:rPr>
              <a:t>fairtrade</a:t>
            </a:r>
            <a:r>
              <a:rPr lang="en-GB" dirty="0">
                <a:solidFill>
                  <a:srgbClr val="222222"/>
                </a:solidFill>
                <a:latin typeface="Monotype Corsiva" panose="03010101010201010101" pitchFamily="66" charset="0"/>
              </a:rPr>
              <a:t> comes in. Not only does this guarantee a fair wage to farmers in some of the poorest communities, it also ensures that these farmers maintain the high standards </a:t>
            </a:r>
            <a:r>
              <a:rPr lang="en-GB" dirty="0" err="1">
                <a:solidFill>
                  <a:srgbClr val="222222"/>
                </a:solidFill>
                <a:latin typeface="Monotype Corsiva" panose="03010101010201010101" pitchFamily="66" charset="0"/>
              </a:rPr>
              <a:t>fairtrade</a:t>
            </a:r>
            <a:r>
              <a:rPr lang="en-GB" dirty="0">
                <a:solidFill>
                  <a:srgbClr val="222222"/>
                </a:solidFill>
                <a:latin typeface="Monotype Corsiva" panose="03010101010201010101" pitchFamily="66" charset="0"/>
              </a:rPr>
              <a:t> sets and ensures they minimise the use of non-renewable energy sources and harmful pesticides and in turn, helps reduce the impact on climate change. </a:t>
            </a:r>
            <a:br>
              <a:rPr lang="en-GB" dirty="0">
                <a:solidFill>
                  <a:srgbClr val="222222"/>
                </a:solidFill>
                <a:latin typeface="Monotype Corsiva" panose="03010101010201010101" pitchFamily="66" charset="0"/>
              </a:rPr>
            </a:br>
            <a:endParaRPr lang="en-GB" dirty="0">
              <a:solidFill>
                <a:srgbClr val="222222"/>
              </a:solidFill>
              <a:latin typeface="Monotype Corsiva" panose="03010101010201010101" pitchFamily="66" charset="0"/>
            </a:endParaRPr>
          </a:p>
          <a:p>
            <a:r>
              <a:rPr lang="en-GB" dirty="0" smtClean="0">
                <a:solidFill>
                  <a:srgbClr val="222222"/>
                </a:solidFill>
                <a:latin typeface="Monotype Corsiva" panose="03010101010201010101" pitchFamily="66" charset="0"/>
              </a:rPr>
              <a:t>Why </a:t>
            </a:r>
            <a:r>
              <a:rPr lang="en-GB" dirty="0">
                <a:solidFill>
                  <a:srgbClr val="222222"/>
                </a:solidFill>
                <a:latin typeface="Monotype Corsiva" panose="03010101010201010101" pitchFamily="66" charset="0"/>
              </a:rPr>
              <a:t>Mr speaker, is the United Kingdom not setting an example to the rest of the world by forcing supermarkets to only source, where applicable, fair trade products?  </a:t>
            </a:r>
            <a:endParaRPr lang="en-GB" b="0" i="0" dirty="0">
              <a:solidFill>
                <a:srgbClr val="222222"/>
              </a:solidFill>
              <a:effectLst/>
              <a:latin typeface="Monotype Corsiva" panose="03010101010201010101" pitchFamily="66" charset="0"/>
            </a:endParaRPr>
          </a:p>
        </p:txBody>
      </p:sp>
    </p:spTree>
    <p:extLst>
      <p:ext uri="{BB962C8B-B14F-4D97-AF65-F5344CB8AC3E}">
        <p14:creationId xmlns:p14="http://schemas.microsoft.com/office/powerpoint/2010/main" val="363561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8064" y="764704"/>
            <a:ext cx="3744416" cy="1200329"/>
          </a:xfrm>
          <a:prstGeom prst="rect">
            <a:avLst/>
          </a:prstGeom>
        </p:spPr>
        <p:txBody>
          <a:bodyPr wrap="square">
            <a:spAutoFit/>
          </a:bodyPr>
          <a:lstStyle/>
          <a:p>
            <a:pPr algn="ctr"/>
            <a:r>
              <a:rPr lang="en-GB" sz="2400" dirty="0" smtClean="0">
                <a:latin typeface="Lucida Calligraphy" panose="03010101010101010101" pitchFamily="66" charset="0"/>
              </a:rPr>
              <a:t>Jessie Stevens – </a:t>
            </a:r>
          </a:p>
          <a:p>
            <a:pPr algn="ctr"/>
            <a:r>
              <a:rPr lang="en-GB" sz="2400" dirty="0" smtClean="0">
                <a:latin typeface="Lucida Calligraphy" panose="03010101010101010101" pitchFamily="66" charset="0"/>
              </a:rPr>
              <a:t>People Pedal Power – </a:t>
            </a:r>
          </a:p>
          <a:p>
            <a:pPr algn="ctr"/>
            <a:r>
              <a:rPr lang="en-GB" sz="2400" dirty="0" smtClean="0">
                <a:latin typeface="Lucida Calligraphy" panose="03010101010101010101" pitchFamily="66" charset="0"/>
              </a:rPr>
              <a:t>less cars, more bikes</a:t>
            </a:r>
            <a:endParaRPr lang="en-GB" sz="2400" dirty="0"/>
          </a:p>
        </p:txBody>
      </p:sp>
      <p:pic>
        <p:nvPicPr>
          <p:cNvPr id="4098" name="Picture 2" descr="No Cars Sign Images, Stock Photos &amp;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631" r="4047" b="13601"/>
          <a:stretch/>
        </p:blipFill>
        <p:spPr bwMode="auto">
          <a:xfrm>
            <a:off x="6444208" y="3501008"/>
            <a:ext cx="208823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12652">
            <a:off x="458869" y="1268522"/>
            <a:ext cx="5312159" cy="3984119"/>
          </a:xfrm>
          <a:prstGeom prst="rect">
            <a:avLst/>
          </a:prstGeom>
        </p:spPr>
      </p:pic>
    </p:spTree>
    <p:extLst>
      <p:ext uri="{BB962C8B-B14F-4D97-AF65-F5344CB8AC3E}">
        <p14:creationId xmlns:p14="http://schemas.microsoft.com/office/powerpoint/2010/main" val="3768969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6021288"/>
            <a:ext cx="2944332" cy="369332"/>
          </a:xfrm>
          <a:prstGeom prst="rect">
            <a:avLst/>
          </a:prstGeom>
        </p:spPr>
        <p:txBody>
          <a:bodyPr wrap="none">
            <a:spAutoFit/>
          </a:bodyPr>
          <a:lstStyle/>
          <a:p>
            <a:r>
              <a:rPr lang="en-GB" dirty="0"/>
              <a:t>https://youtu.be/gGYtjLphS0I</a:t>
            </a:r>
          </a:p>
        </p:txBody>
      </p:sp>
      <p:sp>
        <p:nvSpPr>
          <p:cNvPr id="3" name="Rectangle 2"/>
          <p:cNvSpPr/>
          <p:nvPr/>
        </p:nvSpPr>
        <p:spPr>
          <a:xfrm>
            <a:off x="323528" y="548680"/>
            <a:ext cx="5040560" cy="1077218"/>
          </a:xfrm>
          <a:prstGeom prst="rect">
            <a:avLst/>
          </a:prstGeom>
        </p:spPr>
        <p:txBody>
          <a:bodyPr wrap="square">
            <a:spAutoFit/>
          </a:bodyPr>
          <a:lstStyle/>
          <a:p>
            <a:r>
              <a:rPr lang="en-GB" sz="3200" dirty="0" smtClean="0">
                <a:latin typeface="Lucida Calligraphy" panose="03010101010101010101" pitchFamily="66" charset="0"/>
              </a:rPr>
              <a:t>What can I do to look after my home?</a:t>
            </a:r>
            <a:endParaRPr lang="en-GB" sz="3200" dirty="0">
              <a:latin typeface="Lucida Calligraphy" panose="03010101010101010101" pitchFamily="66" charset="0"/>
            </a:endParaRPr>
          </a:p>
        </p:txBody>
      </p:sp>
      <p:pic>
        <p:nvPicPr>
          <p:cNvPr id="5122" name="Picture 2" descr="Leaf definition and meaning | Collins English Dictionary"/>
          <p:cNvPicPr>
            <a:picLocks noChangeAspect="1" noChangeArrowheads="1"/>
          </p:cNvPicPr>
          <p:nvPr/>
        </p:nvPicPr>
        <p:blipFill rotWithShape="1">
          <a:blip r:embed="rId2">
            <a:extLst>
              <a:ext uri="{28A0092B-C50C-407E-A947-70E740481C1C}">
                <a14:useLocalDpi xmlns:a14="http://schemas.microsoft.com/office/drawing/2010/main" val="0"/>
              </a:ext>
            </a:extLst>
          </a:blip>
          <a:srcRect l="2857" t="8107" r="2857" b="7623"/>
          <a:stretch/>
        </p:blipFill>
        <p:spPr bwMode="auto">
          <a:xfrm rot="9437983">
            <a:off x="2518348" y="1318773"/>
            <a:ext cx="5551276" cy="35326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l="25940" t="43913" r="53444" b="12784"/>
          <a:stretch>
            <a:fillRect/>
          </a:stretch>
        </p:blipFill>
        <p:spPr bwMode="auto">
          <a:xfrm>
            <a:off x="755576" y="3861048"/>
            <a:ext cx="140465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2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2541</TotalTime>
  <Words>201</Words>
  <Application>Microsoft Office PowerPoint</Application>
  <PresentationFormat>On-screen Show (4:3)</PresentationFormat>
  <Paragraphs>16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Lucida Calligraphy</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THughes</dc:creator>
  <cp:lastModifiedBy>Teacher1</cp:lastModifiedBy>
  <cp:revision>66</cp:revision>
  <dcterms:created xsi:type="dcterms:W3CDTF">2019-03-16T15:04:22Z</dcterms:created>
  <dcterms:modified xsi:type="dcterms:W3CDTF">2021-11-02T10:46:04Z</dcterms:modified>
</cp:coreProperties>
</file>