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1" r:id="rId2"/>
    <p:sldId id="273" r:id="rId3"/>
    <p:sldId id="267" r:id="rId4"/>
    <p:sldId id="261" r:id="rId5"/>
    <p:sldId id="268" r:id="rId6"/>
    <p:sldId id="269" r:id="rId7"/>
    <p:sldId id="262" r:id="rId8"/>
    <p:sldId id="27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notesViewPr>
    <p:cSldViewPr>
      <p:cViewPr varScale="1">
        <p:scale>
          <a:sx n="41" d="100"/>
          <a:sy n="41" d="100"/>
        </p:scale>
        <p:origin x="-2347"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2B38D-4944-4FC9-92B8-CEC767E5FACD}" type="datetimeFigureOut">
              <a:rPr lang="en-GB" smtClean="0"/>
              <a:t>23/09/2021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A49F2-AB48-427F-8AD7-94AAE53688F0}" type="slidenum">
              <a:rPr lang="en-GB" smtClean="0"/>
              <a:t>‹#›</a:t>
            </a:fld>
            <a:endParaRPr lang="en-GB"/>
          </a:p>
        </p:txBody>
      </p:sp>
    </p:spTree>
    <p:extLst>
      <p:ext uri="{BB962C8B-B14F-4D97-AF65-F5344CB8AC3E}">
        <p14:creationId xmlns:p14="http://schemas.microsoft.com/office/powerpoint/2010/main" val="946561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EDE8EF-CF48-464A-B64A-7670F18FEF45}"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76D02-FCBA-40DE-96D3-0AF8B26F0F0D}" type="slidenum">
              <a:rPr lang="en-GB" smtClean="0"/>
              <a:t>‹#›</a:t>
            </a:fld>
            <a:endParaRPr lang="en-GB"/>
          </a:p>
        </p:txBody>
      </p:sp>
    </p:spTree>
    <p:extLst>
      <p:ext uri="{BB962C8B-B14F-4D97-AF65-F5344CB8AC3E}">
        <p14:creationId xmlns:p14="http://schemas.microsoft.com/office/powerpoint/2010/main" val="251620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EDE8EF-CF48-464A-B64A-7670F18FEF45}"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76D02-FCBA-40DE-96D3-0AF8B26F0F0D}" type="slidenum">
              <a:rPr lang="en-GB" smtClean="0"/>
              <a:t>‹#›</a:t>
            </a:fld>
            <a:endParaRPr lang="en-GB"/>
          </a:p>
        </p:txBody>
      </p:sp>
    </p:spTree>
    <p:extLst>
      <p:ext uri="{BB962C8B-B14F-4D97-AF65-F5344CB8AC3E}">
        <p14:creationId xmlns:p14="http://schemas.microsoft.com/office/powerpoint/2010/main" val="283180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EDE8EF-CF48-464A-B64A-7670F18FEF45}"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76D02-FCBA-40DE-96D3-0AF8B26F0F0D}" type="slidenum">
              <a:rPr lang="en-GB" smtClean="0"/>
              <a:t>‹#›</a:t>
            </a:fld>
            <a:endParaRPr lang="en-GB"/>
          </a:p>
        </p:txBody>
      </p:sp>
    </p:spTree>
    <p:extLst>
      <p:ext uri="{BB962C8B-B14F-4D97-AF65-F5344CB8AC3E}">
        <p14:creationId xmlns:p14="http://schemas.microsoft.com/office/powerpoint/2010/main" val="426789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EDE8EF-CF48-464A-B64A-7670F18FEF45}"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76D02-FCBA-40DE-96D3-0AF8B26F0F0D}" type="slidenum">
              <a:rPr lang="en-GB" smtClean="0"/>
              <a:t>‹#›</a:t>
            </a:fld>
            <a:endParaRPr lang="en-GB"/>
          </a:p>
        </p:txBody>
      </p:sp>
    </p:spTree>
    <p:extLst>
      <p:ext uri="{BB962C8B-B14F-4D97-AF65-F5344CB8AC3E}">
        <p14:creationId xmlns:p14="http://schemas.microsoft.com/office/powerpoint/2010/main" val="206685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EDE8EF-CF48-464A-B64A-7670F18FEF45}"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76D02-FCBA-40DE-96D3-0AF8B26F0F0D}" type="slidenum">
              <a:rPr lang="en-GB" smtClean="0"/>
              <a:t>‹#›</a:t>
            </a:fld>
            <a:endParaRPr lang="en-GB"/>
          </a:p>
        </p:txBody>
      </p:sp>
    </p:spTree>
    <p:extLst>
      <p:ext uri="{BB962C8B-B14F-4D97-AF65-F5344CB8AC3E}">
        <p14:creationId xmlns:p14="http://schemas.microsoft.com/office/powerpoint/2010/main" val="57297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EDE8EF-CF48-464A-B64A-7670F18FEF45}" type="datetimeFigureOut">
              <a:rPr lang="en-GB" smtClean="0"/>
              <a:t>23/09/2021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076D02-FCBA-40DE-96D3-0AF8B26F0F0D}" type="slidenum">
              <a:rPr lang="en-GB" smtClean="0"/>
              <a:t>‹#›</a:t>
            </a:fld>
            <a:endParaRPr lang="en-GB"/>
          </a:p>
        </p:txBody>
      </p:sp>
    </p:spTree>
    <p:extLst>
      <p:ext uri="{BB962C8B-B14F-4D97-AF65-F5344CB8AC3E}">
        <p14:creationId xmlns:p14="http://schemas.microsoft.com/office/powerpoint/2010/main" val="300652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EDE8EF-CF48-464A-B64A-7670F18FEF45}" type="datetimeFigureOut">
              <a:rPr lang="en-GB" smtClean="0"/>
              <a:t>23/09/2021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076D02-FCBA-40DE-96D3-0AF8B26F0F0D}" type="slidenum">
              <a:rPr lang="en-GB" smtClean="0"/>
              <a:t>‹#›</a:t>
            </a:fld>
            <a:endParaRPr lang="en-GB"/>
          </a:p>
        </p:txBody>
      </p:sp>
    </p:spTree>
    <p:extLst>
      <p:ext uri="{BB962C8B-B14F-4D97-AF65-F5344CB8AC3E}">
        <p14:creationId xmlns:p14="http://schemas.microsoft.com/office/powerpoint/2010/main" val="367331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EDE8EF-CF48-464A-B64A-7670F18FEF45}" type="datetimeFigureOut">
              <a:rPr lang="en-GB" smtClean="0"/>
              <a:t>23/09/2021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076D02-FCBA-40DE-96D3-0AF8B26F0F0D}" type="slidenum">
              <a:rPr lang="en-GB" smtClean="0"/>
              <a:t>‹#›</a:t>
            </a:fld>
            <a:endParaRPr lang="en-GB"/>
          </a:p>
        </p:txBody>
      </p:sp>
    </p:spTree>
    <p:extLst>
      <p:ext uri="{BB962C8B-B14F-4D97-AF65-F5344CB8AC3E}">
        <p14:creationId xmlns:p14="http://schemas.microsoft.com/office/powerpoint/2010/main" val="86173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DE8EF-CF48-464A-B64A-7670F18FEF45}" type="datetimeFigureOut">
              <a:rPr lang="en-GB" smtClean="0"/>
              <a:t>23/09/2021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076D02-FCBA-40DE-96D3-0AF8B26F0F0D}" type="slidenum">
              <a:rPr lang="en-GB" smtClean="0"/>
              <a:t>‹#›</a:t>
            </a:fld>
            <a:endParaRPr lang="en-GB"/>
          </a:p>
        </p:txBody>
      </p:sp>
    </p:spTree>
    <p:extLst>
      <p:ext uri="{BB962C8B-B14F-4D97-AF65-F5344CB8AC3E}">
        <p14:creationId xmlns:p14="http://schemas.microsoft.com/office/powerpoint/2010/main" val="283137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DE8EF-CF48-464A-B64A-7670F18FEF45}" type="datetimeFigureOut">
              <a:rPr lang="en-GB" smtClean="0"/>
              <a:t>23/09/2021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076D02-FCBA-40DE-96D3-0AF8B26F0F0D}" type="slidenum">
              <a:rPr lang="en-GB" smtClean="0"/>
              <a:t>‹#›</a:t>
            </a:fld>
            <a:endParaRPr lang="en-GB"/>
          </a:p>
        </p:txBody>
      </p:sp>
    </p:spTree>
    <p:extLst>
      <p:ext uri="{BB962C8B-B14F-4D97-AF65-F5344CB8AC3E}">
        <p14:creationId xmlns:p14="http://schemas.microsoft.com/office/powerpoint/2010/main" val="237867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DE8EF-CF48-464A-B64A-7670F18FEF45}" type="datetimeFigureOut">
              <a:rPr lang="en-GB" smtClean="0"/>
              <a:t>23/09/2021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076D02-FCBA-40DE-96D3-0AF8B26F0F0D}" type="slidenum">
              <a:rPr lang="en-GB" smtClean="0"/>
              <a:t>‹#›</a:t>
            </a:fld>
            <a:endParaRPr lang="en-GB"/>
          </a:p>
        </p:txBody>
      </p:sp>
    </p:spTree>
    <p:extLst>
      <p:ext uri="{BB962C8B-B14F-4D97-AF65-F5344CB8AC3E}">
        <p14:creationId xmlns:p14="http://schemas.microsoft.com/office/powerpoint/2010/main" val="319210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lumMod val="40000"/>
                <a:lumOff val="60000"/>
                <a:alpha val="19000"/>
              </a:srgbClr>
            </a:gs>
            <a:gs pos="17999">
              <a:srgbClr val="99CCFF"/>
            </a:gs>
            <a:gs pos="0">
              <a:srgbClr val="9966FF"/>
            </a:gs>
            <a:gs pos="41000">
              <a:srgbClr val="CC99FF"/>
            </a:gs>
            <a:gs pos="82001">
              <a:srgbClr val="99CCFF"/>
            </a:gs>
            <a:gs pos="100000">
              <a:srgbClr val="CCCCFF"/>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DE8EF-CF48-464A-B64A-7670F18FEF45}" type="datetimeFigureOut">
              <a:rPr lang="en-GB" smtClean="0"/>
              <a:t>23/09/2021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76D02-FCBA-40DE-96D3-0AF8B26F0F0D}" type="slidenum">
              <a:rPr lang="en-GB" smtClean="0"/>
              <a:t>‹#›</a:t>
            </a:fld>
            <a:endParaRPr lang="en-GB"/>
          </a:p>
        </p:txBody>
      </p:sp>
    </p:spTree>
    <p:extLst>
      <p:ext uri="{BB962C8B-B14F-4D97-AF65-F5344CB8AC3E}">
        <p14:creationId xmlns:p14="http://schemas.microsoft.com/office/powerpoint/2010/main" val="2596711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530432"/>
            <a:ext cx="6479624" cy="3970318"/>
          </a:xfrm>
          <a:prstGeom prst="rect">
            <a:avLst/>
          </a:prstGeom>
        </p:spPr>
        <p:txBody>
          <a:bodyPr wrap="square">
            <a:spAutoFit/>
          </a:bodyPr>
          <a:lstStyle/>
          <a:p>
            <a:pPr algn="ctr"/>
            <a:r>
              <a:rPr lang="en-GB" sz="2800" b="1" i="1" dirty="0" smtClean="0"/>
              <a:t>Parent Voice Meeting – Behaviour – </a:t>
            </a:r>
          </a:p>
          <a:p>
            <a:pPr algn="ctr"/>
            <a:r>
              <a:rPr lang="en-GB" sz="2800" b="1" i="1" dirty="0" smtClean="0"/>
              <a:t>21</a:t>
            </a:r>
            <a:r>
              <a:rPr lang="en-GB" sz="2800" b="1" i="1" baseline="30000" dirty="0" smtClean="0"/>
              <a:t>st</a:t>
            </a:r>
            <a:r>
              <a:rPr lang="en-GB" sz="2800" b="1" i="1" dirty="0" smtClean="0"/>
              <a:t> April 2021</a:t>
            </a:r>
          </a:p>
          <a:p>
            <a:pPr algn="ctr"/>
            <a:endParaRPr lang="en-GB" sz="2800" dirty="0" smtClean="0"/>
          </a:p>
          <a:p>
            <a:pPr algn="ctr"/>
            <a:r>
              <a:rPr lang="en-GB" sz="2800" dirty="0" smtClean="0"/>
              <a:t>Welcome</a:t>
            </a:r>
          </a:p>
          <a:p>
            <a:pPr algn="ctr"/>
            <a:r>
              <a:rPr lang="en-GB" sz="2800" dirty="0" smtClean="0"/>
              <a:t>Overview of behaviour in school (Tim)</a:t>
            </a:r>
          </a:p>
          <a:p>
            <a:pPr algn="ctr"/>
            <a:r>
              <a:rPr lang="en-GB" sz="2800" dirty="0" smtClean="0"/>
              <a:t>Nurture approach (Sophie)</a:t>
            </a:r>
          </a:p>
          <a:p>
            <a:pPr algn="ctr"/>
            <a:r>
              <a:rPr lang="en-GB" sz="2800" dirty="0" smtClean="0"/>
              <a:t>One page policy (Tim)</a:t>
            </a:r>
          </a:p>
          <a:p>
            <a:pPr algn="ctr"/>
            <a:r>
              <a:rPr lang="en-GB" sz="2800" dirty="0" smtClean="0"/>
              <a:t>Discussion (all)</a:t>
            </a:r>
          </a:p>
          <a:p>
            <a:pPr algn="ctr"/>
            <a:r>
              <a:rPr lang="en-GB" sz="2800" dirty="0" smtClean="0"/>
              <a:t>Next meeting</a:t>
            </a:r>
            <a:endParaRPr lang="en-GB" sz="2800" dirty="0"/>
          </a:p>
        </p:txBody>
      </p:sp>
    </p:spTree>
    <p:extLst>
      <p:ext uri="{BB962C8B-B14F-4D97-AF65-F5344CB8AC3E}">
        <p14:creationId xmlns:p14="http://schemas.microsoft.com/office/powerpoint/2010/main" val="812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196752"/>
            <a:ext cx="8352928" cy="4893647"/>
          </a:xfrm>
          <a:prstGeom prst="rect">
            <a:avLst/>
          </a:prstGeom>
        </p:spPr>
        <p:txBody>
          <a:bodyPr wrap="square">
            <a:spAutoFit/>
          </a:bodyPr>
          <a:lstStyle/>
          <a:p>
            <a:r>
              <a:rPr lang="en-GB" sz="2400" b="1" dirty="0" smtClean="0"/>
              <a:t>School Context</a:t>
            </a:r>
          </a:p>
          <a:p>
            <a:pPr marL="285750" indent="-285750">
              <a:buFont typeface="Arial" panose="020B0604020202020204" pitchFamily="34" charset="0"/>
              <a:buChar char="•"/>
            </a:pPr>
            <a:r>
              <a:rPr lang="en-GB" dirty="0" smtClean="0"/>
              <a:t>UNESCO </a:t>
            </a:r>
            <a:r>
              <a:rPr lang="en-GB" dirty="0"/>
              <a:t>designated Global </a:t>
            </a:r>
            <a:r>
              <a:rPr lang="en-GB" dirty="0" err="1"/>
              <a:t>Geopark</a:t>
            </a:r>
            <a:r>
              <a:rPr lang="en-GB" dirty="0"/>
              <a:t>, only 1 of 7 in the UK and only 1 of 147 in the world. </a:t>
            </a:r>
            <a:endParaRPr lang="en-GB" dirty="0" smtClean="0"/>
          </a:p>
          <a:p>
            <a:pPr marL="285750" indent="-285750">
              <a:buFont typeface="Arial" panose="020B0604020202020204" pitchFamily="34" charset="0"/>
              <a:buChar char="•"/>
            </a:pPr>
            <a:r>
              <a:rPr lang="en-GB" dirty="0" smtClean="0"/>
              <a:t>Torbay </a:t>
            </a:r>
            <a:r>
              <a:rPr lang="en-GB" dirty="0"/>
              <a:t>has one of the lowest percentages of young people accessing higher education </a:t>
            </a:r>
            <a:r>
              <a:rPr lang="en-GB" dirty="0" smtClean="0"/>
              <a:t>TQ1 </a:t>
            </a:r>
            <a:r>
              <a:rPr lang="en-GB" dirty="0"/>
              <a:t>has been highlighted by the police for increased officer patrols. </a:t>
            </a:r>
            <a:endParaRPr lang="en-GB" dirty="0" smtClean="0"/>
          </a:p>
          <a:p>
            <a:pPr marL="285750" indent="-285750">
              <a:buFont typeface="Arial" panose="020B0604020202020204" pitchFamily="34" charset="0"/>
              <a:buChar char="•"/>
            </a:pPr>
            <a:r>
              <a:rPr lang="en-GB" dirty="0" smtClean="0"/>
              <a:t>More </a:t>
            </a:r>
            <a:r>
              <a:rPr lang="en-GB" dirty="0"/>
              <a:t>pupils take up free school meals than national and we are in a higher area of deprivation (bottom 40%). </a:t>
            </a:r>
            <a:endParaRPr lang="en-GB" dirty="0" smtClean="0"/>
          </a:p>
          <a:p>
            <a:pPr marL="285750" indent="-285750">
              <a:buFont typeface="Arial" panose="020B0604020202020204" pitchFamily="34" charset="0"/>
              <a:buChar char="•"/>
            </a:pPr>
            <a:r>
              <a:rPr lang="en-GB" dirty="0" smtClean="0"/>
              <a:t>Children arrive </a:t>
            </a:r>
            <a:r>
              <a:rPr lang="en-GB" dirty="0"/>
              <a:t>at school with challenges around speech and language. </a:t>
            </a:r>
            <a:endParaRPr lang="en-GB" dirty="0" smtClean="0"/>
          </a:p>
          <a:p>
            <a:pPr marL="285750" indent="-285750">
              <a:buFont typeface="Arial" panose="020B0604020202020204" pitchFamily="34" charset="0"/>
              <a:buChar char="•"/>
            </a:pPr>
            <a:r>
              <a:rPr lang="en-GB" dirty="0" smtClean="0"/>
              <a:t>Children </a:t>
            </a:r>
            <a:r>
              <a:rPr lang="en-GB" dirty="0"/>
              <a:t>are predominately from a white British background and therefore have less experience of mixing with other faiths and cultures than other children in the United Kingdom. </a:t>
            </a:r>
            <a:endParaRPr lang="en-GB" dirty="0" smtClean="0"/>
          </a:p>
          <a:p>
            <a:pPr marL="285750" indent="-285750">
              <a:buFont typeface="Arial" panose="020B0604020202020204" pitchFamily="34" charset="0"/>
              <a:buChar char="•"/>
            </a:pPr>
            <a:r>
              <a:rPr lang="en-GB" dirty="0" smtClean="0"/>
              <a:t>We </a:t>
            </a:r>
            <a:r>
              <a:rPr lang="en-GB" dirty="0"/>
              <a:t>have a slightly higher proportion of pupils with complex needs than </a:t>
            </a:r>
            <a:r>
              <a:rPr lang="en-GB" dirty="0" smtClean="0"/>
              <a:t>nationally</a:t>
            </a:r>
          </a:p>
          <a:p>
            <a:pPr marL="285750" indent="-285750">
              <a:buFont typeface="Arial" panose="020B0604020202020204" pitchFamily="34" charset="0"/>
              <a:buChar char="•"/>
            </a:pPr>
            <a:r>
              <a:rPr lang="en-GB" dirty="0" smtClean="0"/>
              <a:t>We </a:t>
            </a:r>
            <a:r>
              <a:rPr lang="en-GB" dirty="0"/>
              <a:t>have supportive parents who report that their children enjoy school, feel safe and are taught well. </a:t>
            </a:r>
            <a:endParaRPr lang="en-GB" dirty="0" smtClean="0"/>
          </a:p>
          <a:p>
            <a:pPr marL="285750" indent="-285750">
              <a:buFont typeface="Arial" panose="020B0604020202020204" pitchFamily="34" charset="0"/>
              <a:buChar char="•"/>
            </a:pPr>
            <a:r>
              <a:rPr lang="en-GB" dirty="0" smtClean="0"/>
              <a:t>Attendance is better than similar schools, better than national and higher than Torbay</a:t>
            </a:r>
          </a:p>
          <a:p>
            <a:pPr marL="285750" indent="-285750">
              <a:buFont typeface="Arial" panose="020B0604020202020204" pitchFamily="34" charset="0"/>
              <a:buChar char="•"/>
            </a:pPr>
            <a:r>
              <a:rPr lang="en-GB" dirty="0" smtClean="0"/>
              <a:t>Children arrive below average and leave above average</a:t>
            </a:r>
            <a:endParaRPr lang="en-GB" dirty="0"/>
          </a:p>
        </p:txBody>
      </p:sp>
    </p:spTree>
    <p:extLst>
      <p:ext uri="{BB962C8B-B14F-4D97-AF65-F5344CB8AC3E}">
        <p14:creationId xmlns:p14="http://schemas.microsoft.com/office/powerpoint/2010/main" val="221539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2256" y="1340768"/>
            <a:ext cx="5454352" cy="1384995"/>
          </a:xfrm>
          <a:prstGeom prst="rect">
            <a:avLst/>
          </a:prstGeom>
        </p:spPr>
        <p:txBody>
          <a:bodyPr wrap="square">
            <a:spAutoFit/>
          </a:bodyPr>
          <a:lstStyle/>
          <a:p>
            <a:pPr algn="ctr"/>
            <a:r>
              <a:rPr lang="en-GB" sz="2800" b="1" i="1" dirty="0" smtClean="0"/>
              <a:t>‘When the Adults Change Everything Changes’ </a:t>
            </a:r>
          </a:p>
          <a:p>
            <a:pPr algn="ctr"/>
            <a:r>
              <a:rPr lang="en-GB" sz="2800" b="1" i="1" dirty="0" smtClean="0"/>
              <a:t>Paul Dix</a:t>
            </a:r>
            <a:endParaRPr lang="en-GB" sz="2800" dirty="0"/>
          </a:p>
        </p:txBody>
      </p:sp>
      <p:sp>
        <p:nvSpPr>
          <p:cNvPr id="7" name="Rectangle 6"/>
          <p:cNvSpPr/>
          <p:nvPr/>
        </p:nvSpPr>
        <p:spPr>
          <a:xfrm>
            <a:off x="1907704" y="3789040"/>
            <a:ext cx="5454352" cy="523220"/>
          </a:xfrm>
          <a:prstGeom prst="rect">
            <a:avLst/>
          </a:prstGeom>
        </p:spPr>
        <p:txBody>
          <a:bodyPr wrap="square">
            <a:spAutoFit/>
          </a:bodyPr>
          <a:lstStyle/>
          <a:p>
            <a:pPr algn="ctr"/>
            <a:r>
              <a:rPr lang="en-GB" sz="2800" b="1" i="1" dirty="0" smtClean="0"/>
              <a:t>Dan Siegel’s Hand – Brain model</a:t>
            </a:r>
            <a:endParaRPr lang="en-GB" sz="2800" dirty="0"/>
          </a:p>
        </p:txBody>
      </p:sp>
    </p:spTree>
    <p:extLst>
      <p:ext uri="{BB962C8B-B14F-4D97-AF65-F5344CB8AC3E}">
        <p14:creationId xmlns:p14="http://schemas.microsoft.com/office/powerpoint/2010/main" val="374683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2415747"/>
            <a:ext cx="8064896" cy="3170099"/>
          </a:xfrm>
          <a:prstGeom prst="rect">
            <a:avLst/>
          </a:prstGeom>
        </p:spPr>
        <p:txBody>
          <a:bodyPr wrap="square">
            <a:spAutoFit/>
          </a:bodyPr>
          <a:lstStyle/>
          <a:p>
            <a:r>
              <a:rPr lang="en-GB" sz="2000" b="1" dirty="0" smtClean="0"/>
              <a:t>Inclusion v Exclusion</a:t>
            </a:r>
            <a:endParaRPr lang="en-GB" sz="2000" dirty="0" smtClean="0"/>
          </a:p>
          <a:p>
            <a:r>
              <a:rPr lang="en-GB" sz="2000" dirty="0" smtClean="0"/>
              <a:t>We are going to stand by our most vulnerable children. We are not going to look at them ‘as someone else’s problem’. We recognise </a:t>
            </a:r>
            <a:r>
              <a:rPr lang="en-GB" sz="2000" b="1" dirty="0" smtClean="0"/>
              <a:t>they are often in distress</a:t>
            </a:r>
            <a:r>
              <a:rPr lang="en-GB" sz="2000" dirty="0" smtClean="0"/>
              <a:t> rather than choosing to be disruptive. They may have an </a:t>
            </a:r>
            <a:r>
              <a:rPr lang="en-GB" sz="2000" b="1" dirty="0" smtClean="0"/>
              <a:t>underdeveloped prefrontal cortex</a:t>
            </a:r>
            <a:r>
              <a:rPr lang="en-GB" sz="2000" dirty="0" smtClean="0"/>
              <a:t> which means they are unable to meet adults’ expectations, rather than wilfully choosing not to. Therefore, they need our support, our connection and inclusion. We will only contemplate exclusion in very rare circumstances. Instead, we will look at more restorative approaches such as helping the site manager after school. We will talk to them about wanting to help them return to learn.</a:t>
            </a:r>
            <a:endParaRPr lang="en-GB" sz="2000" dirty="0"/>
          </a:p>
        </p:txBody>
      </p:sp>
      <p:sp>
        <p:nvSpPr>
          <p:cNvPr id="5" name="Rectangle 4"/>
          <p:cNvSpPr/>
          <p:nvPr/>
        </p:nvSpPr>
        <p:spPr>
          <a:xfrm>
            <a:off x="190904" y="476672"/>
            <a:ext cx="8856984" cy="1569660"/>
          </a:xfrm>
          <a:prstGeom prst="rect">
            <a:avLst/>
          </a:prstGeom>
        </p:spPr>
        <p:txBody>
          <a:bodyPr wrap="square">
            <a:spAutoFit/>
          </a:bodyPr>
          <a:lstStyle/>
          <a:p>
            <a:pPr algn="ctr"/>
            <a:r>
              <a:rPr lang="en-GB" sz="2400" b="1" i="1" dirty="0" smtClean="0"/>
              <a:t>Three key points to our approach:</a:t>
            </a:r>
          </a:p>
          <a:p>
            <a:pPr algn="ctr"/>
            <a:r>
              <a:rPr lang="en-GB" sz="2400" i="1" dirty="0" smtClean="0"/>
              <a:t>It’s </a:t>
            </a:r>
            <a:r>
              <a:rPr lang="en-GB" sz="2400" i="1" dirty="0"/>
              <a:t>all about relationships…</a:t>
            </a:r>
            <a:endParaRPr lang="en-GB" sz="2400" dirty="0"/>
          </a:p>
          <a:p>
            <a:pPr algn="ctr"/>
            <a:r>
              <a:rPr lang="en-GB" sz="2400" i="1" dirty="0"/>
              <a:t>We are all here for the children…</a:t>
            </a:r>
            <a:endParaRPr lang="en-GB" sz="2400" dirty="0"/>
          </a:p>
          <a:p>
            <a:pPr algn="ctr"/>
            <a:r>
              <a:rPr lang="en-GB" sz="2400" i="1" dirty="0"/>
              <a:t>Consistency with flexibility – calm adults will problem solve together…</a:t>
            </a:r>
            <a:endParaRPr lang="en-GB" sz="2400" dirty="0"/>
          </a:p>
        </p:txBody>
      </p:sp>
    </p:spTree>
    <p:extLst>
      <p:ext uri="{BB962C8B-B14F-4D97-AF65-F5344CB8AC3E}">
        <p14:creationId xmlns:p14="http://schemas.microsoft.com/office/powerpoint/2010/main" val="2376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04664"/>
            <a:ext cx="8640960" cy="5755422"/>
          </a:xfrm>
          <a:prstGeom prst="rect">
            <a:avLst/>
          </a:prstGeom>
        </p:spPr>
        <p:txBody>
          <a:bodyPr wrap="square">
            <a:spAutoFit/>
          </a:bodyPr>
          <a:lstStyle/>
          <a:p>
            <a:r>
              <a:rPr lang="en-GB" sz="2400" b="1" dirty="0"/>
              <a:t>The Intervention Script </a:t>
            </a:r>
            <a:r>
              <a:rPr lang="en-GB" sz="2400" i="1" dirty="0"/>
              <a:t>(always to be followed step by step</a:t>
            </a:r>
            <a:r>
              <a:rPr lang="en-GB" sz="2400" i="1" dirty="0" smtClean="0"/>
              <a:t>)</a:t>
            </a:r>
          </a:p>
          <a:p>
            <a:endParaRPr lang="en-GB" sz="2800" dirty="0"/>
          </a:p>
          <a:p>
            <a:pPr lvl="0"/>
            <a:r>
              <a:rPr lang="en-GB" dirty="0" smtClean="0"/>
              <a:t>1. Give </a:t>
            </a:r>
            <a:r>
              <a:rPr lang="en-GB" dirty="0"/>
              <a:t>a reminder of the school value (with take up time) – </a:t>
            </a:r>
            <a:r>
              <a:rPr lang="en-GB" i="1" dirty="0"/>
              <a:t>take the initiative to keep it at this stage if </a:t>
            </a:r>
            <a:r>
              <a:rPr lang="en-GB" i="1" dirty="0" smtClean="0"/>
              <a:t>possible</a:t>
            </a:r>
          </a:p>
          <a:p>
            <a:pPr lvl="0"/>
            <a:endParaRPr lang="en-GB" sz="2800" dirty="0"/>
          </a:p>
          <a:p>
            <a:pPr lvl="0"/>
            <a:r>
              <a:rPr lang="en-GB" dirty="0" smtClean="0"/>
              <a:t>2. Give </a:t>
            </a:r>
            <a:r>
              <a:rPr lang="en-GB" dirty="0"/>
              <a:t>a warning (with take up time) privately if possible and outline the consequence</a:t>
            </a:r>
            <a:endParaRPr lang="en-GB" sz="2800" dirty="0"/>
          </a:p>
          <a:p>
            <a:pPr lvl="0"/>
            <a:endParaRPr lang="en-GB" dirty="0" smtClean="0"/>
          </a:p>
          <a:p>
            <a:pPr lvl="0"/>
            <a:r>
              <a:rPr lang="en-GB" dirty="0" smtClean="0"/>
              <a:t>3. Last </a:t>
            </a:r>
            <a:r>
              <a:rPr lang="en-GB" dirty="0"/>
              <a:t>chance (with take up time- </a:t>
            </a:r>
            <a:r>
              <a:rPr lang="en-GB" i="1" dirty="0"/>
              <a:t>lots</a:t>
            </a:r>
            <a:r>
              <a:rPr lang="en-GB" dirty="0"/>
              <a:t>) done in private:</a:t>
            </a:r>
            <a:endParaRPr lang="en-GB" sz="2800" dirty="0"/>
          </a:p>
          <a:p>
            <a:pPr lvl="1"/>
            <a:r>
              <a:rPr lang="en-GB" dirty="0"/>
              <a:t>“I have noticed that you…” – </a:t>
            </a:r>
            <a:r>
              <a:rPr lang="en-GB" i="1" dirty="0"/>
              <a:t>describe the behaviour</a:t>
            </a:r>
            <a:endParaRPr lang="en-GB" sz="2800" dirty="0"/>
          </a:p>
          <a:p>
            <a:pPr lvl="1"/>
            <a:r>
              <a:rPr lang="en-GB" dirty="0"/>
              <a:t>“I wonder if you are feeling…” </a:t>
            </a:r>
            <a:r>
              <a:rPr lang="en-GB" i="1" dirty="0"/>
              <a:t>– name the emotion to tame the emotion (Dan Siegel)</a:t>
            </a:r>
            <a:endParaRPr lang="en-GB" sz="2800" dirty="0"/>
          </a:p>
          <a:p>
            <a:pPr lvl="1"/>
            <a:r>
              <a:rPr lang="en-GB" dirty="0"/>
              <a:t>“You have chosen not to follow the school value...” </a:t>
            </a:r>
            <a:r>
              <a:rPr lang="en-GB" i="1" dirty="0"/>
              <a:t>– explain the value</a:t>
            </a:r>
            <a:endParaRPr lang="en-GB" sz="2800" dirty="0"/>
          </a:p>
          <a:p>
            <a:pPr lvl="1"/>
            <a:r>
              <a:rPr lang="en-GB" dirty="0"/>
              <a:t>“Do you remember when you…” </a:t>
            </a:r>
            <a:r>
              <a:rPr lang="en-GB" i="1" dirty="0"/>
              <a:t>– describe good behaviour previously seen in this child</a:t>
            </a:r>
            <a:endParaRPr lang="en-GB" sz="2800" dirty="0"/>
          </a:p>
          <a:p>
            <a:pPr lvl="1"/>
            <a:r>
              <a:rPr lang="en-GB" dirty="0"/>
              <a:t>“This is how I want you to now behave…”</a:t>
            </a:r>
            <a:endParaRPr lang="en-GB" sz="2800" dirty="0"/>
          </a:p>
          <a:p>
            <a:pPr lvl="1"/>
            <a:r>
              <a:rPr lang="en-GB" dirty="0"/>
              <a:t>“Thank you for listening.” – </a:t>
            </a:r>
            <a:r>
              <a:rPr lang="en-GB" i="1" dirty="0"/>
              <a:t>walk away, don’t look back and don’t respond to any secondary behaviours</a:t>
            </a:r>
            <a:endParaRPr lang="en-GB" sz="2800" dirty="0"/>
          </a:p>
          <a:p>
            <a:pPr lvl="0"/>
            <a:endParaRPr lang="en-GB" dirty="0" smtClean="0"/>
          </a:p>
          <a:p>
            <a:pPr lvl="0"/>
            <a:r>
              <a:rPr lang="en-GB" dirty="0" smtClean="0"/>
              <a:t>4. Triage </a:t>
            </a:r>
            <a:r>
              <a:rPr lang="en-GB" dirty="0"/>
              <a:t>the appropriate level of R&amp;R e.g. with SLT or 2 minutes alongside another adult in the playground – and what the restoration should be.</a:t>
            </a:r>
            <a:endParaRPr lang="en-GB" sz="2800" dirty="0"/>
          </a:p>
        </p:txBody>
      </p:sp>
    </p:spTree>
    <p:extLst>
      <p:ext uri="{BB962C8B-B14F-4D97-AF65-F5344CB8AC3E}">
        <p14:creationId xmlns:p14="http://schemas.microsoft.com/office/powerpoint/2010/main" val="32195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04664"/>
            <a:ext cx="7776864" cy="5724644"/>
          </a:xfrm>
          <a:prstGeom prst="rect">
            <a:avLst/>
          </a:prstGeom>
        </p:spPr>
        <p:txBody>
          <a:bodyPr wrap="square">
            <a:spAutoFit/>
          </a:bodyPr>
          <a:lstStyle/>
          <a:p>
            <a:r>
              <a:rPr lang="en-GB" sz="2400" b="1" dirty="0"/>
              <a:t>Reflect and Restore (R&amp;R</a:t>
            </a:r>
            <a:r>
              <a:rPr lang="en-GB" sz="2400" b="1" dirty="0" smtClean="0"/>
              <a:t>)</a:t>
            </a:r>
          </a:p>
          <a:p>
            <a:endParaRPr lang="en-GB" dirty="0"/>
          </a:p>
          <a:p>
            <a:r>
              <a:rPr lang="en-GB" dirty="0" smtClean="0"/>
              <a:t>This </a:t>
            </a:r>
            <a:r>
              <a:rPr lang="en-GB" dirty="0"/>
              <a:t>takes place in the child’s time.  Drawing the incident on paper alongside the child can be very useful. Questions to guide the reflection:</a:t>
            </a:r>
          </a:p>
          <a:p>
            <a:pPr lvl="0"/>
            <a:endParaRPr lang="en-GB" dirty="0" smtClean="0"/>
          </a:p>
          <a:p>
            <a:pPr lvl="0"/>
            <a:r>
              <a:rPr lang="en-GB" dirty="0" smtClean="0"/>
              <a:t>What </a:t>
            </a:r>
            <a:r>
              <a:rPr lang="en-GB" dirty="0"/>
              <a:t>happened? </a:t>
            </a:r>
            <a:r>
              <a:rPr lang="en-GB" b="1" i="1" dirty="0"/>
              <a:t>Actively listen to them, acknowledge their perspective and empathise</a:t>
            </a:r>
            <a:r>
              <a:rPr lang="en-GB" i="1" dirty="0"/>
              <a:t>.</a:t>
            </a:r>
            <a:endParaRPr lang="en-GB" dirty="0"/>
          </a:p>
          <a:p>
            <a:pPr lvl="0"/>
            <a:endParaRPr lang="en-GB" dirty="0" smtClean="0"/>
          </a:p>
          <a:p>
            <a:pPr lvl="0"/>
            <a:r>
              <a:rPr lang="en-GB" dirty="0" smtClean="0"/>
              <a:t>What </a:t>
            </a:r>
            <a:r>
              <a:rPr lang="en-GB" dirty="0"/>
              <a:t>were you thinking at the time</a:t>
            </a:r>
            <a:r>
              <a:rPr lang="en-GB" dirty="0" smtClean="0"/>
              <a:t>?</a:t>
            </a:r>
          </a:p>
          <a:p>
            <a:pPr lvl="0"/>
            <a:endParaRPr lang="en-GB" dirty="0"/>
          </a:p>
          <a:p>
            <a:pPr lvl="0"/>
            <a:r>
              <a:rPr lang="en-GB" dirty="0"/>
              <a:t>What have you thought since</a:t>
            </a:r>
            <a:r>
              <a:rPr lang="en-GB" dirty="0" smtClean="0"/>
              <a:t>?</a:t>
            </a:r>
          </a:p>
          <a:p>
            <a:pPr lvl="0"/>
            <a:endParaRPr lang="en-GB" dirty="0"/>
          </a:p>
          <a:p>
            <a:pPr lvl="0"/>
            <a:r>
              <a:rPr lang="en-GB" dirty="0"/>
              <a:t>How did this make people feel</a:t>
            </a:r>
            <a:r>
              <a:rPr lang="en-GB" dirty="0" smtClean="0"/>
              <a:t>?</a:t>
            </a:r>
          </a:p>
          <a:p>
            <a:pPr lvl="0"/>
            <a:endParaRPr lang="en-GB" dirty="0"/>
          </a:p>
          <a:p>
            <a:pPr lvl="0"/>
            <a:r>
              <a:rPr lang="en-GB" dirty="0"/>
              <a:t>What should we do to put things right</a:t>
            </a:r>
            <a:r>
              <a:rPr lang="en-GB" dirty="0" smtClean="0"/>
              <a:t>?</a:t>
            </a:r>
          </a:p>
          <a:p>
            <a:pPr lvl="0"/>
            <a:endParaRPr lang="en-GB" dirty="0"/>
          </a:p>
          <a:p>
            <a:pPr lvl="0"/>
            <a:r>
              <a:rPr lang="en-GB" dirty="0"/>
              <a:t>How can we do things differently in the future? </a:t>
            </a:r>
            <a:r>
              <a:rPr lang="en-GB" b="1" i="1" dirty="0"/>
              <a:t>Lend them your brain and help them problem solve</a:t>
            </a:r>
            <a:r>
              <a:rPr lang="en-GB" b="1" i="1" dirty="0" smtClean="0"/>
              <a:t>.</a:t>
            </a:r>
          </a:p>
          <a:p>
            <a:pPr lvl="0"/>
            <a:endParaRPr lang="en-GB" dirty="0"/>
          </a:p>
          <a:p>
            <a:r>
              <a:rPr lang="en-GB" dirty="0"/>
              <a:t>Finish by making restoration and moving on.</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50" t="15395" r="42783" b="6267"/>
          <a:stretch/>
        </p:blipFill>
        <p:spPr bwMode="auto">
          <a:xfrm rot="16200000">
            <a:off x="5407412" y="1729493"/>
            <a:ext cx="2505643" cy="360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13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30" t="18914" r="21163" b="7287"/>
          <a:stretch/>
        </p:blipFill>
        <p:spPr bwMode="auto">
          <a:xfrm>
            <a:off x="323528" y="188640"/>
            <a:ext cx="8638539"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99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564892"/>
            <a:ext cx="3301866" cy="2677656"/>
          </a:xfrm>
          <a:prstGeom prst="rect">
            <a:avLst/>
          </a:prstGeom>
        </p:spPr>
        <p:txBody>
          <a:bodyPr wrap="square">
            <a:spAutoFit/>
          </a:bodyPr>
          <a:lstStyle/>
          <a:p>
            <a:r>
              <a:rPr lang="en-GB" sz="2400" b="1" dirty="0" smtClean="0"/>
              <a:t>Discussion / Q&amp;A</a:t>
            </a:r>
          </a:p>
          <a:p>
            <a:endParaRPr lang="en-GB" sz="2400" b="1" dirty="0"/>
          </a:p>
          <a:p>
            <a:r>
              <a:rPr lang="en-GB" sz="2400" b="1" dirty="0" smtClean="0"/>
              <a:t>Next meeting?</a:t>
            </a:r>
          </a:p>
          <a:p>
            <a:r>
              <a:rPr lang="en-GB" sz="2400" b="1" dirty="0" smtClean="0"/>
              <a:t>Enquiry learning?</a:t>
            </a:r>
          </a:p>
          <a:p>
            <a:r>
              <a:rPr lang="en-GB" sz="2400" b="1" dirty="0" smtClean="0"/>
              <a:t>Reading?</a:t>
            </a:r>
          </a:p>
          <a:p>
            <a:r>
              <a:rPr lang="en-GB" sz="2400" b="1" dirty="0" smtClean="0"/>
              <a:t>Other?</a:t>
            </a:r>
          </a:p>
          <a:p>
            <a:r>
              <a:rPr lang="en-GB" sz="2400" b="1" dirty="0" smtClean="0"/>
              <a:t>When?</a:t>
            </a:r>
            <a:endParaRPr lang="en-GB" sz="2400" dirty="0"/>
          </a:p>
        </p:txBody>
      </p:sp>
    </p:spTree>
    <p:extLst>
      <p:ext uri="{BB962C8B-B14F-4D97-AF65-F5344CB8AC3E}">
        <p14:creationId xmlns:p14="http://schemas.microsoft.com/office/powerpoint/2010/main" val="4045235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4209</TotalTime>
  <Words>680</Words>
  <Application>Microsoft Office PowerPoint</Application>
  <PresentationFormat>On-screen Show (4:3)</PresentationFormat>
  <Paragraphs>67</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Teacher1</dc:creator>
  <cp:lastModifiedBy>Teacher1</cp:lastModifiedBy>
  <cp:revision>46</cp:revision>
  <dcterms:created xsi:type="dcterms:W3CDTF">2021-04-04T12:33:54Z</dcterms:created>
  <dcterms:modified xsi:type="dcterms:W3CDTF">2021-09-23T13:45:56Z</dcterms:modified>
</cp:coreProperties>
</file>