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57" r:id="rId4"/>
    <p:sldId id="309" r:id="rId5"/>
    <p:sldId id="259" r:id="rId6"/>
    <p:sldId id="261" r:id="rId7"/>
    <p:sldId id="260" r:id="rId8"/>
    <p:sldId id="263" r:id="rId9"/>
    <p:sldId id="310" r:id="rId10"/>
    <p:sldId id="262" r:id="rId11"/>
    <p:sldId id="286" r:id="rId12"/>
    <p:sldId id="307" r:id="rId13"/>
    <p:sldId id="264" r:id="rId14"/>
    <p:sldId id="265" r:id="rId15"/>
    <p:sldId id="268" r:id="rId16"/>
    <p:sldId id="269" r:id="rId17"/>
    <p:sldId id="308" r:id="rId18"/>
  </p:sldIdLst>
  <p:sldSz cx="9144000" cy="6858000" type="screen4x3"/>
  <p:notesSz cx="6797675" cy="9926638"/>
  <p:embeddedFontLst>
    <p:embeddedFont>
      <p:font typeface="Candara" panose="020E0502030303020204" pitchFamily="34" charset="0"/>
      <p:regular r:id="rId20"/>
      <p:bold r:id="rId21"/>
      <p:italic r:id="rId22"/>
      <p:boldItalic r:id="rId23"/>
    </p:embeddedFont>
    <p:embeddedFont>
      <p:font typeface="Caveat" panose="020B0604020202020204" charset="0"/>
      <p:regular r:id="rId24"/>
      <p:bold r:id="rId25"/>
    </p:embeddedFont>
    <p:embeddedFont>
      <p:font typeface="Dancing Script" panose="020B0604020202020204" charset="0"/>
      <p:regular r:id="rId26"/>
      <p:bold r:id="rId27"/>
    </p:embeddedFont>
    <p:embeddedFont>
      <p:font typeface="Lucida Sans" panose="020B0602030504020204" pitchFamily="34" charset="0"/>
      <p:regular r:id="rId28"/>
      <p:bold r:id="rId29"/>
      <p:italic r:id="rId30"/>
      <p:boldItalic r:id="rId31"/>
    </p:embeddedFont>
    <p:embeddedFont>
      <p:font typeface="Quattrocento Sans" panose="020B0604020202020204" charset="0"/>
      <p:regular r:id="rId32"/>
      <p:bold r:id="rId33"/>
      <p:italic r:id="rId34"/>
      <p:boldItalic r:id="rId35"/>
    </p:embeddedFont>
    <p:embeddedFont>
      <p:font typeface="Quintessential" panose="020B0604020202020204" charset="0"/>
      <p:regular r:id="rId36"/>
    </p:embeddedFont>
    <p:embeddedFont>
      <p:font typeface="Verdana" panose="020B0604030504040204" pitchFamily="3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7" roundtripDataSignature="AMtx7mjeRbcKQj+D+t7EZms4R2PZLC2Zb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879D869-396E-4A7A-B9DF-3062931F1608}">
  <a:tblStyle styleId="{7879D869-396E-4A7A-B9DF-3062931F160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1522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77" Type="http://customschemas.google.com/relationships/presentationmetadata" Target="metadata"/><Relationship Id="rId8" Type="http://schemas.openxmlformats.org/officeDocument/2006/relationships/slide" Target="slides/slide7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20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9687" y="0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17575" y="744537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162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9687" y="9428162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50333bdc65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50333bdc65_3_0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00" cy="446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g250333bdc65_3_0:notes"/>
          <p:cNvSpPr txBox="1">
            <a:spLocks noGrp="1"/>
          </p:cNvSpPr>
          <p:nvPr>
            <p:ph type="sldNum" idx="12"/>
          </p:nvPr>
        </p:nvSpPr>
        <p:spPr>
          <a:xfrm>
            <a:off x="3849687" y="9428162"/>
            <a:ext cx="2946300" cy="496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 sz="14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4f86c7949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4f86c7949c_0_0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00" cy="446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g24f86c7949c_0_0:notes"/>
          <p:cNvSpPr txBox="1">
            <a:spLocks noGrp="1"/>
          </p:cNvSpPr>
          <p:nvPr>
            <p:ph type="sldNum" idx="12"/>
          </p:nvPr>
        </p:nvSpPr>
        <p:spPr>
          <a:xfrm>
            <a:off x="3849687" y="9428162"/>
            <a:ext cx="2946300" cy="496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 sz="14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6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3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4f86c7949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4f86c7949c_0_15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00" cy="446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g24f86c7949c_0_15:notes"/>
          <p:cNvSpPr txBox="1">
            <a:spLocks noGrp="1"/>
          </p:cNvSpPr>
          <p:nvPr>
            <p:ph type="sldNum" idx="12"/>
          </p:nvPr>
        </p:nvSpPr>
        <p:spPr>
          <a:xfrm>
            <a:off x="3849687" y="9428162"/>
            <a:ext cx="2946300" cy="496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 sz="14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8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7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2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5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413" name="Google Shape;413;p33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Leanna - Visit morning – you will have received on your welcome letter. You are invited to come into school with your child and explore the </a:t>
            </a:r>
            <a:r>
              <a:rPr lang="en-US" dirty="0" err="1"/>
              <a:t>envrionment</a:t>
            </a:r>
            <a:r>
              <a:rPr lang="en-US" dirty="0"/>
              <a:t>. A nice chance for taster session before they go off on holiday.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Home visit – coming to get to know your child in a secure environment, you can have a 1:1 conversation with us about your child’s interests/needs, date will come in a letter in </a:t>
            </a:r>
            <a:r>
              <a:rPr lang="en-US" dirty="0" err="1"/>
              <a:t>july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Staggered start – your children have come for a range of different pre-school settings, move to school is a big step, positive feedback about the process. Two staggered weeks, first week morning or afternoon only, second week morning only for all children and lunch.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Your child’s class/teacher is in their pack but lots of opportunities to mix.</a:t>
            </a:r>
            <a:endParaRPr dirty="0"/>
          </a:p>
        </p:txBody>
      </p:sp>
      <p:sp>
        <p:nvSpPr>
          <p:cNvPr id="414" name="Google Shape;414;p33:notes"/>
          <p:cNvSpPr txBox="1"/>
          <p:nvPr/>
        </p:nvSpPr>
        <p:spPr>
          <a:xfrm>
            <a:off x="3849687" y="9428162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7"/>
          <p:cNvSpPr txBox="1">
            <a:spLocks noGrp="1"/>
          </p:cNvSpPr>
          <p:nvPr>
            <p:ph type="body" idx="1"/>
          </p:nvPr>
        </p:nvSpPr>
        <p:spPr>
          <a:xfrm>
            <a:off x="457200" y="1481137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6324" algn="l">
              <a:spcBef>
                <a:spcPts val="400"/>
              </a:spcBef>
              <a:spcAft>
                <a:spcPts val="0"/>
              </a:spcAft>
              <a:buSzPts val="1224"/>
              <a:buChar char="🞂"/>
              <a:defRPr/>
            </a:lvl1pPr>
            <a:lvl2pPr marL="914400" lvl="1" indent="-342900" algn="l">
              <a:spcBef>
                <a:spcPts val="325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spcBef>
                <a:spcPts val="35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spcBef>
                <a:spcPts val="35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spcBef>
                <a:spcPts val="35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7pPr>
            <a:lvl8pPr marL="3657600" lvl="7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8pPr>
            <a:lvl9pPr marL="4114800" lvl="8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3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7"/>
          <p:cNvSpPr txBox="1">
            <a:spLocks noGrp="1"/>
          </p:cNvSpPr>
          <p:nvPr>
            <p:ph type="dt" idx="10"/>
          </p:nvPr>
        </p:nvSpPr>
        <p:spPr>
          <a:xfrm>
            <a:off x="6727825" y="6408737"/>
            <a:ext cx="19192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7"/>
          <p:cNvSpPr txBox="1">
            <a:spLocks noGrp="1"/>
          </p:cNvSpPr>
          <p:nvPr>
            <p:ph type="ftr" idx="11"/>
          </p:nvPr>
        </p:nvSpPr>
        <p:spPr>
          <a:xfrm>
            <a:off x="4379912" y="6408737"/>
            <a:ext cx="23510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7"/>
          <p:cNvSpPr txBox="1">
            <a:spLocks noGrp="1"/>
          </p:cNvSpPr>
          <p:nvPr>
            <p:ph type="sldNum" idx="12"/>
          </p:nvPr>
        </p:nvSpPr>
        <p:spPr>
          <a:xfrm>
            <a:off x="8647112" y="6408737"/>
            <a:ext cx="3667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3"/>
          <p:cNvSpPr txBox="1">
            <a:spLocks noGrp="1"/>
          </p:cNvSpPr>
          <p:nvPr>
            <p:ph type="body" idx="1"/>
          </p:nvPr>
        </p:nvSpPr>
        <p:spPr>
          <a:xfrm rot="5400000">
            <a:off x="2378965" y="-440435"/>
            <a:ext cx="4386071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6324" algn="l">
              <a:spcBef>
                <a:spcPts val="400"/>
              </a:spcBef>
              <a:spcAft>
                <a:spcPts val="0"/>
              </a:spcAft>
              <a:buSzPts val="1224"/>
              <a:buChar char="🞂"/>
              <a:defRPr/>
            </a:lvl1pPr>
            <a:lvl2pPr marL="914400" lvl="1" indent="-342900" algn="l">
              <a:spcBef>
                <a:spcPts val="325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spcBef>
                <a:spcPts val="35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spcBef>
                <a:spcPts val="35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spcBef>
                <a:spcPts val="35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7pPr>
            <a:lvl8pPr marL="3657600" lvl="7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8pPr>
            <a:lvl9pPr marL="4114800" lvl="8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p43"/>
          <p:cNvSpPr txBox="1">
            <a:spLocks noGrp="1"/>
          </p:cNvSpPr>
          <p:nvPr>
            <p:ph type="dt" idx="10"/>
          </p:nvPr>
        </p:nvSpPr>
        <p:spPr>
          <a:xfrm>
            <a:off x="6727825" y="6408737"/>
            <a:ext cx="19192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3"/>
          <p:cNvSpPr txBox="1">
            <a:spLocks noGrp="1"/>
          </p:cNvSpPr>
          <p:nvPr>
            <p:ph type="ftr" idx="11"/>
          </p:nvPr>
        </p:nvSpPr>
        <p:spPr>
          <a:xfrm>
            <a:off x="4379912" y="6408737"/>
            <a:ext cx="23510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3"/>
          <p:cNvSpPr txBox="1">
            <a:spLocks noGrp="1"/>
          </p:cNvSpPr>
          <p:nvPr>
            <p:ph type="sldNum" idx="12"/>
          </p:nvPr>
        </p:nvSpPr>
        <p:spPr>
          <a:xfrm>
            <a:off x="8647112" y="6408737"/>
            <a:ext cx="3667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4"/>
          <p:cNvSpPr txBox="1">
            <a:spLocks noGrp="1"/>
          </p:cNvSpPr>
          <p:nvPr>
            <p:ph type="dt" idx="10"/>
          </p:nvPr>
        </p:nvSpPr>
        <p:spPr>
          <a:xfrm>
            <a:off x="6727825" y="6408737"/>
            <a:ext cx="19192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4"/>
          <p:cNvSpPr txBox="1">
            <a:spLocks noGrp="1"/>
          </p:cNvSpPr>
          <p:nvPr>
            <p:ph type="ftr" idx="11"/>
          </p:nvPr>
        </p:nvSpPr>
        <p:spPr>
          <a:xfrm>
            <a:off x="4379912" y="6408737"/>
            <a:ext cx="23510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4"/>
          <p:cNvSpPr txBox="1">
            <a:spLocks noGrp="1"/>
          </p:cNvSpPr>
          <p:nvPr>
            <p:ph type="sldNum" idx="12"/>
          </p:nvPr>
        </p:nvSpPr>
        <p:spPr>
          <a:xfrm>
            <a:off x="8647112" y="6408737"/>
            <a:ext cx="3667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6"/>
          <p:cNvSpPr/>
          <p:nvPr/>
        </p:nvSpPr>
        <p:spPr>
          <a:xfrm>
            <a:off x="500062" y="5945187"/>
            <a:ext cx="4940300" cy="920750"/>
          </a:xfrm>
          <a:custGeom>
            <a:avLst/>
            <a:gdLst/>
            <a:ahLst/>
            <a:cxnLst/>
            <a:rect l="l" t="t" r="r" b="b"/>
            <a:pathLst>
              <a:path w="7485" h="337" extrusionOk="0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rgbClr val="D0AED9">
              <a:alpha val="3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36"/>
          <p:cNvSpPr/>
          <p:nvPr/>
        </p:nvSpPr>
        <p:spPr>
          <a:xfrm>
            <a:off x="485775" y="5938837"/>
            <a:ext cx="3690937" cy="933450"/>
          </a:xfrm>
          <a:custGeom>
            <a:avLst/>
            <a:gdLst/>
            <a:ahLst/>
            <a:cxnLst/>
            <a:rect l="l" t="t" r="r" b="b"/>
            <a:pathLst>
              <a:path w="5591" h="588" extrusionOk="0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36"/>
          <p:cNvSpPr/>
          <p:nvPr/>
        </p:nvSpPr>
        <p:spPr>
          <a:xfrm>
            <a:off x="-6042" y="5791253"/>
            <a:ext cx="3402314" cy="1080868"/>
          </a:xfrm>
          <a:prstGeom prst="rtTriangl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3" name="Google Shape;13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9050" y="5778500"/>
            <a:ext cx="3421062" cy="1098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dk2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endParaRPr/>
          </a:p>
        </p:txBody>
      </p:sp>
      <p:sp>
        <p:nvSpPr>
          <p:cNvPr id="15" name="Google Shape;15;p36"/>
          <p:cNvSpPr txBox="1">
            <a:spLocks noGrp="1"/>
          </p:cNvSpPr>
          <p:nvPr>
            <p:ph type="body" idx="1"/>
          </p:nvPr>
        </p:nvSpPr>
        <p:spPr>
          <a:xfrm>
            <a:off x="457200" y="1481137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5186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🞂"/>
              <a:defRPr sz="27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74650" algn="l" rtl="0">
              <a:spcBef>
                <a:spcPts val="325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◦"/>
              <a:defRPr sz="23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1371600" marR="0" lvl="2" indent="-36195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●"/>
              <a:defRPr sz="21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828800" marR="0" lvl="3" indent="-34925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Noto Sans Symbols"/>
              <a:buChar char="●"/>
              <a:defRPr sz="19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2286000" marR="0" lvl="4" indent="-3429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743200" marR="0" lvl="5" indent="-3429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■"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marL="3200400" marR="0" lvl="6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■"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marL="3657600" marR="0" lvl="7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■"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marL="4114800" marR="0" lvl="8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■"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endParaRPr/>
          </a:p>
        </p:txBody>
      </p:sp>
      <p:sp>
        <p:nvSpPr>
          <p:cNvPr id="16" name="Google Shape;16;p36"/>
          <p:cNvSpPr txBox="1">
            <a:spLocks noGrp="1"/>
          </p:cNvSpPr>
          <p:nvPr>
            <p:ph type="dt" idx="10"/>
          </p:nvPr>
        </p:nvSpPr>
        <p:spPr>
          <a:xfrm>
            <a:off x="6727825" y="6408737"/>
            <a:ext cx="19192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36"/>
          <p:cNvSpPr txBox="1">
            <a:spLocks noGrp="1"/>
          </p:cNvSpPr>
          <p:nvPr>
            <p:ph type="ftr" idx="11"/>
          </p:nvPr>
        </p:nvSpPr>
        <p:spPr>
          <a:xfrm>
            <a:off x="4379912" y="6408737"/>
            <a:ext cx="23510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36"/>
          <p:cNvSpPr txBox="1">
            <a:spLocks noGrp="1"/>
          </p:cNvSpPr>
          <p:nvPr>
            <p:ph type="sldNum" idx="12"/>
          </p:nvPr>
        </p:nvSpPr>
        <p:spPr>
          <a:xfrm>
            <a:off x="8647112" y="6408737"/>
            <a:ext cx="3667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" descr="C:\Users\SStell\Desktop\ACADEMY NEW LOGO 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7925" y="316442"/>
            <a:ext cx="4248150" cy="1608137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"/>
          <p:cNvSpPr txBox="1"/>
          <p:nvPr/>
        </p:nvSpPr>
        <p:spPr>
          <a:xfrm>
            <a:off x="1223169" y="2920440"/>
            <a:ext cx="66976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Quintessential"/>
              <a:buNone/>
            </a:pPr>
            <a:r>
              <a:rPr lang="en-US" sz="3600" b="1" i="0" u="none" dirty="0">
                <a:solidFill>
                  <a:schemeClr val="dk1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Meeting for New Parents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Quintessential"/>
              <a:buNone/>
            </a:pPr>
            <a:r>
              <a:rPr lang="en-US" sz="3600" b="1" dirty="0">
                <a:solidFill>
                  <a:schemeClr val="dk1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26</a:t>
            </a:r>
            <a:r>
              <a:rPr lang="en-US" sz="3600" b="1" baseline="30000" dirty="0">
                <a:solidFill>
                  <a:schemeClr val="dk1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th</a:t>
            </a:r>
            <a:r>
              <a:rPr lang="en-US" sz="3600" b="1" dirty="0">
                <a:solidFill>
                  <a:schemeClr val="dk1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 J</a:t>
            </a:r>
            <a:r>
              <a:rPr lang="en-US" sz="3600" b="1" i="0" u="none" dirty="0">
                <a:solidFill>
                  <a:schemeClr val="dk1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une 2024</a:t>
            </a:r>
            <a:endParaRPr dirty="0"/>
          </a:p>
        </p:txBody>
      </p:sp>
      <p:sp>
        <p:nvSpPr>
          <p:cNvPr id="58" name="Google Shape;58;p1"/>
          <p:cNvSpPr txBox="1"/>
          <p:nvPr/>
        </p:nvSpPr>
        <p:spPr>
          <a:xfrm>
            <a:off x="4535487" y="6308725"/>
            <a:ext cx="45132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KINDNESS    RESPECT    RESPONSIBILITY    ASPIRATION</a:t>
            </a:r>
            <a:endParaRPr/>
          </a:p>
        </p:txBody>
      </p:sp>
      <p:pic>
        <p:nvPicPr>
          <p:cNvPr id="5" name="Picture 2" descr="Pirate Treasure Map | Brandywine Conservancy and Museum of Art">
            <a:extLst>
              <a:ext uri="{FF2B5EF4-FFF2-40B4-BE49-F238E27FC236}">
                <a16:creationId xmlns:a16="http://schemas.microsoft.com/office/drawing/2014/main" id="{D2F4EEB5-5ED8-4EB7-8D6D-1718E4232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75" y="3364442"/>
            <a:ext cx="4513262" cy="300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30+ Treasure Chest Decoration Ideas">
            <a:extLst>
              <a:ext uri="{FF2B5EF4-FFF2-40B4-BE49-F238E27FC236}">
                <a16:creationId xmlns:a16="http://schemas.microsoft.com/office/drawing/2014/main" id="{034B7EC8-B5CD-4686-BAA0-B6E87E1A6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92" y="4141970"/>
            <a:ext cx="1138789" cy="103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30+ Treasure Chest Decoration Ideas">
            <a:extLst>
              <a:ext uri="{FF2B5EF4-FFF2-40B4-BE49-F238E27FC236}">
                <a16:creationId xmlns:a16="http://schemas.microsoft.com/office/drawing/2014/main" id="{55351989-340D-46FF-893C-E849B2130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486" y="4141970"/>
            <a:ext cx="1134690" cy="103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5"/>
          <p:cNvSpPr txBox="1"/>
          <p:nvPr/>
        </p:nvSpPr>
        <p:spPr>
          <a:xfrm>
            <a:off x="4379888" y="6408725"/>
            <a:ext cx="4679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KINDNESS    RESPECT    RESPONSIBILITY    ASPIRATION</a:t>
            </a:r>
            <a:endParaRPr/>
          </a:p>
        </p:txBody>
      </p:sp>
      <p:sp>
        <p:nvSpPr>
          <p:cNvPr id="128" name="Google Shape;128;p15"/>
          <p:cNvSpPr txBox="1"/>
          <p:nvPr/>
        </p:nvSpPr>
        <p:spPr>
          <a:xfrm>
            <a:off x="307845" y="326187"/>
            <a:ext cx="6173638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2400" b="1" i="0" u="none" dirty="0">
                <a:solidFill>
                  <a:schemeClr val="dk1"/>
                </a:solidFill>
                <a:latin typeface="Candara" panose="020E0502030303020204" pitchFamily="34" charset="0"/>
              </a:rPr>
              <a:t>Attendance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1" dirty="0">
              <a:solidFill>
                <a:schemeClr val="dk1"/>
              </a:solidFill>
              <a:latin typeface="Candara" panose="020E0502030303020204" pitchFamily="34" charset="0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-US" sz="2400" dirty="0">
                <a:solidFill>
                  <a:schemeClr val="dk1"/>
                </a:solidFill>
                <a:latin typeface="Candara" panose="020E0502030303020204" pitchFamily="34" charset="0"/>
              </a:rPr>
              <a:t>Absence makes keeping up hard; children fall behind very quickly</a:t>
            </a:r>
            <a:endParaRPr sz="2400" dirty="0">
              <a:solidFill>
                <a:schemeClr val="dk1"/>
              </a:solidFill>
              <a:latin typeface="Candara" panose="020E0502030303020204" pitchFamily="34" charset="0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-US" sz="2400" dirty="0">
                <a:solidFill>
                  <a:schemeClr val="dk1"/>
                </a:solidFill>
                <a:latin typeface="Candara" panose="020E0502030303020204" pitchFamily="34" charset="0"/>
              </a:rPr>
              <a:t>Balancing pressures on school with pressures on families</a:t>
            </a:r>
            <a:endParaRPr sz="2400" dirty="0">
              <a:solidFill>
                <a:schemeClr val="dk1"/>
              </a:solidFill>
              <a:latin typeface="Candara" panose="020E0502030303020204" pitchFamily="34" charset="0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</a:pPr>
            <a:r>
              <a:rPr lang="en-US" sz="2400" i="0" u="none" dirty="0">
                <a:solidFill>
                  <a:schemeClr val="dk1"/>
                </a:solidFill>
                <a:latin typeface="Candara" panose="020E0502030303020204" pitchFamily="34" charset="0"/>
              </a:rPr>
              <a:t>90% or less is classed as </a:t>
            </a:r>
            <a:r>
              <a:rPr lang="en-US" sz="2400" i="1" u="none" dirty="0">
                <a:solidFill>
                  <a:schemeClr val="dk1"/>
                </a:solidFill>
                <a:latin typeface="Candara" panose="020E0502030303020204" pitchFamily="34" charset="0"/>
              </a:rPr>
              <a:t>‘persistent absence’</a:t>
            </a:r>
            <a:endParaRPr sz="2400" i="1" dirty="0">
              <a:solidFill>
                <a:schemeClr val="dk1"/>
              </a:solidFill>
              <a:latin typeface="Candara" panose="020E0502030303020204" pitchFamily="34" charset="0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-US" sz="2400" i="1" dirty="0">
                <a:solidFill>
                  <a:schemeClr val="dk1"/>
                </a:solidFill>
                <a:latin typeface="Candara" panose="020E0502030303020204" pitchFamily="34" charset="0"/>
              </a:rPr>
              <a:t>At less than </a:t>
            </a:r>
            <a:r>
              <a:rPr lang="en-US" sz="2400" i="0" u="none" dirty="0">
                <a:solidFill>
                  <a:schemeClr val="dk1"/>
                </a:solidFill>
                <a:latin typeface="Candara" panose="020E0502030303020204" pitchFamily="34" charset="0"/>
              </a:rPr>
              <a:t>95% </a:t>
            </a:r>
            <a:r>
              <a:rPr lang="en-US" sz="2400" dirty="0">
                <a:solidFill>
                  <a:schemeClr val="dk1"/>
                </a:solidFill>
                <a:latin typeface="Candara" panose="020E0502030303020204" pitchFamily="34" charset="0"/>
              </a:rPr>
              <a:t>we will send a letter</a:t>
            </a:r>
            <a:endParaRPr sz="2400" i="0" u="none" dirty="0">
              <a:solidFill>
                <a:schemeClr val="dk1"/>
              </a:solidFill>
              <a:latin typeface="Candara" panose="020E0502030303020204" pitchFamily="34" charset="0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-US" sz="2400" i="0" u="none" dirty="0">
                <a:solidFill>
                  <a:schemeClr val="dk1"/>
                </a:solidFill>
                <a:latin typeface="Candara" panose="020E0502030303020204" pitchFamily="34" charset="0"/>
              </a:rPr>
              <a:t>Attend every day unless ill </a:t>
            </a:r>
            <a:endParaRPr sz="2400" i="0" u="none" dirty="0">
              <a:solidFill>
                <a:schemeClr val="dk1"/>
              </a:solidFill>
              <a:latin typeface="Candara" panose="020E0502030303020204" pitchFamily="34" charset="0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-US" sz="2400" dirty="0">
                <a:solidFill>
                  <a:schemeClr val="dk1"/>
                </a:solidFill>
                <a:latin typeface="Candara" panose="020E0502030303020204" pitchFamily="34" charset="0"/>
              </a:rPr>
              <a:t>If absent without notice, </a:t>
            </a:r>
            <a:r>
              <a:rPr lang="en-US" sz="2400" i="0" u="none" dirty="0">
                <a:solidFill>
                  <a:schemeClr val="dk1"/>
                </a:solidFill>
                <a:latin typeface="Candara" panose="020E0502030303020204" pitchFamily="34" charset="0"/>
              </a:rPr>
              <a:t>we will contact you if we do not receive a call on a </a:t>
            </a:r>
            <a:r>
              <a:rPr lang="en-US" sz="2400" i="0" dirty="0">
                <a:solidFill>
                  <a:schemeClr val="dk1"/>
                </a:solidFill>
                <a:latin typeface="Candara" panose="020E0502030303020204" pitchFamily="34" charset="0"/>
              </a:rPr>
              <a:t>daily basis</a:t>
            </a:r>
            <a:r>
              <a:rPr lang="en-US" sz="2400" i="0" u="none" dirty="0">
                <a:solidFill>
                  <a:schemeClr val="dk1"/>
                </a:solidFill>
                <a:latin typeface="Candara" panose="020E0502030303020204" pitchFamily="34" charset="0"/>
              </a:rPr>
              <a:t> to ensure we know your child is safe.</a:t>
            </a:r>
            <a:endParaRPr sz="2400" i="1" u="none" dirty="0">
              <a:solidFill>
                <a:schemeClr val="dk1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4D031E-A8DB-4687-9D19-AD8371270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304" y="326187"/>
            <a:ext cx="1295581" cy="147658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3"/>
          <p:cNvSpPr txBox="1">
            <a:spLocks noGrp="1"/>
          </p:cNvSpPr>
          <p:nvPr>
            <p:ph type="title"/>
          </p:nvPr>
        </p:nvSpPr>
        <p:spPr>
          <a:xfrm>
            <a:off x="197728" y="12144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"/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Quintessential" panose="020B0604020202020204" charset="0"/>
                <a:ea typeface="Caveat"/>
                <a:cs typeface="Caveat"/>
                <a:sym typeface="Caveat"/>
              </a:rPr>
              <a:t>Transition into School</a:t>
            </a:r>
            <a:br>
              <a:rPr lang="en-US" sz="3600" b="1" i="0" u="none" strike="noStrike" cap="none" dirty="0">
                <a:solidFill>
                  <a:schemeClr val="dk1"/>
                </a:solidFill>
                <a:latin typeface="Quintessential" panose="020B0604020202020204" charset="0"/>
                <a:ea typeface="Caveat"/>
                <a:cs typeface="Caveat"/>
                <a:sym typeface="Caveat"/>
              </a:rPr>
            </a:br>
            <a:endParaRPr sz="3600" b="1" i="0" u="none" strike="noStrike" cap="none" dirty="0">
              <a:solidFill>
                <a:schemeClr val="dk1"/>
              </a:solidFill>
              <a:latin typeface="Quintessential" panose="020B0604020202020204" charset="0"/>
              <a:ea typeface="Caveat"/>
              <a:cs typeface="Caveat"/>
              <a:sym typeface="Caveat"/>
            </a:endParaRPr>
          </a:p>
        </p:txBody>
      </p:sp>
      <p:sp>
        <p:nvSpPr>
          <p:cNvPr id="416" name="Google Shape;416;p33"/>
          <p:cNvSpPr txBox="1">
            <a:spLocks noGrp="1"/>
          </p:cNvSpPr>
          <p:nvPr>
            <p:ph idx="1"/>
          </p:nvPr>
        </p:nvSpPr>
        <p:spPr>
          <a:xfrm>
            <a:off x="197728" y="1264444"/>
            <a:ext cx="8567131" cy="4372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60"/>
              <a:buFont typeface="Noto Sans Symbols"/>
              <a:buNone/>
            </a:pPr>
            <a:r>
              <a:rPr lang="en-US" sz="2500" b="1" i="0" u="none" dirty="0">
                <a:solidFill>
                  <a:schemeClr val="dk1"/>
                </a:solidFill>
                <a:latin typeface="Candara" panose="020E0502030303020204" pitchFamily="34" charset="0"/>
                <a:ea typeface="Quattrocento Sans"/>
                <a:cs typeface="Quattrocento Sans"/>
                <a:sym typeface="Quattrocento Sans"/>
              </a:rPr>
              <a:t>Home Visits: </a:t>
            </a:r>
            <a:r>
              <a:rPr lang="en-US" sz="2500" dirty="0">
                <a:latin typeface="Candara" panose="020E0502030303020204" pitchFamily="34" charset="0"/>
                <a:ea typeface="Quattrocento Sans"/>
                <a:cs typeface="Quattrocento Sans"/>
                <a:sym typeface="Quattrocento Sans"/>
              </a:rPr>
              <a:t>July</a:t>
            </a:r>
            <a:endParaRPr sz="2500" dirty="0">
              <a:latin typeface="Candara" panose="020E0502030303020204" pitchFamily="34" charset="0"/>
            </a:endParaRPr>
          </a:p>
          <a:p>
            <a:pPr marL="365125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60"/>
              <a:buFont typeface="Noto Sans Symbols"/>
              <a:buNone/>
            </a:pPr>
            <a:r>
              <a:rPr lang="en-US" sz="2500" b="1" i="0" u="none" dirty="0">
                <a:solidFill>
                  <a:schemeClr val="dk1"/>
                </a:solidFill>
                <a:latin typeface="Candara" panose="020E0502030303020204" pitchFamily="34" charset="0"/>
                <a:ea typeface="Quattrocento Sans"/>
                <a:cs typeface="Quattrocento Sans"/>
                <a:sym typeface="Quattrocento Sans"/>
              </a:rPr>
              <a:t>Early Years Picnic: </a:t>
            </a:r>
            <a:r>
              <a:rPr lang="en-US" sz="2500" dirty="0">
                <a:latin typeface="Candara" panose="020E0502030303020204" pitchFamily="34" charset="0"/>
                <a:ea typeface="Quattrocento Sans"/>
                <a:cs typeface="Quattrocento Sans"/>
                <a:sym typeface="Quattrocento Sans"/>
              </a:rPr>
              <a:t>Wednesday 17th July 2024</a:t>
            </a:r>
            <a:endParaRPr lang="en-US" sz="2500" b="0" i="0" u="none" dirty="0">
              <a:solidFill>
                <a:schemeClr val="dk1"/>
              </a:solidFill>
              <a:latin typeface="Candara" panose="020E0502030303020204" pitchFamily="34" charset="0"/>
              <a:ea typeface="Quattrocento Sans"/>
              <a:cs typeface="Quattrocento Sans"/>
              <a:sym typeface="Quattrocento Sans"/>
            </a:endParaRPr>
          </a:p>
          <a:p>
            <a:pPr marL="365125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60"/>
              <a:buFont typeface="Noto Sans Symbols"/>
              <a:buNone/>
            </a:pPr>
            <a:r>
              <a:rPr lang="en-US" sz="2500" b="0" i="0" u="none" dirty="0">
                <a:solidFill>
                  <a:schemeClr val="dk1"/>
                </a:solidFill>
                <a:latin typeface="Candara" panose="020E0502030303020204" pitchFamily="34" charset="0"/>
                <a:ea typeface="Quattrocento Sans"/>
                <a:cs typeface="Quattrocento Sans"/>
                <a:sym typeface="Quattrocento Sans"/>
              </a:rPr>
              <a:t>3.30pm – 4.30pm. </a:t>
            </a:r>
            <a:endParaRPr sz="2500" dirty="0">
              <a:latin typeface="Candara" panose="020E0502030303020204" pitchFamily="34" charset="0"/>
            </a:endParaRPr>
          </a:p>
          <a:p>
            <a:pPr marL="365125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60"/>
              <a:buFont typeface="Noto Sans Symbols"/>
              <a:buNone/>
            </a:pPr>
            <a:r>
              <a:rPr lang="en-US" sz="2500" b="1" i="0" u="none" dirty="0">
                <a:solidFill>
                  <a:schemeClr val="dk1"/>
                </a:solidFill>
                <a:latin typeface="Candara" panose="020E0502030303020204" pitchFamily="34" charset="0"/>
                <a:ea typeface="Quattrocento Sans"/>
                <a:cs typeface="Quattrocento Sans"/>
                <a:sym typeface="Quattrocento Sans"/>
              </a:rPr>
              <a:t>Taster session:</a:t>
            </a:r>
            <a:r>
              <a:rPr lang="en-US" sz="2500" b="0" i="0" u="none" dirty="0">
                <a:solidFill>
                  <a:schemeClr val="dk1"/>
                </a:solidFill>
                <a:latin typeface="Candara" panose="020E0502030303020204" pitchFamily="34" charset="0"/>
                <a:ea typeface="Quattrocento Sans"/>
                <a:cs typeface="Quattrocento Sans"/>
                <a:sym typeface="Quattrocento Sans"/>
              </a:rPr>
              <a:t> one session to play (parent and child) on one of the following dates </a:t>
            </a:r>
            <a:r>
              <a:rPr lang="en-GB" sz="2500" dirty="0">
                <a:latin typeface="Candara" panose="020E0502030303020204" pitchFamily="34" charset="0"/>
                <a:ea typeface="Quattrocento Sans"/>
                <a:cs typeface="Quattrocento Sans"/>
                <a:sym typeface="Quattrocento Sans"/>
              </a:rPr>
              <a:t>Monday 9</a:t>
            </a:r>
            <a:r>
              <a:rPr lang="en-GB" sz="2500" baseline="30000" dirty="0">
                <a:latin typeface="Candara" panose="020E0502030303020204" pitchFamily="34" charset="0"/>
                <a:ea typeface="Quattrocento Sans"/>
                <a:cs typeface="Quattrocento Sans"/>
                <a:sym typeface="Quattrocento Sans"/>
              </a:rPr>
              <a:t>th</a:t>
            </a:r>
            <a:r>
              <a:rPr lang="en-GB" sz="2500" dirty="0">
                <a:latin typeface="Candara" panose="020E0502030303020204" pitchFamily="34" charset="0"/>
                <a:ea typeface="Quattrocento Sans"/>
                <a:cs typeface="Quattrocento Sans"/>
                <a:sym typeface="Quattrocento Sans"/>
              </a:rPr>
              <a:t>, Tuesday 10</a:t>
            </a:r>
            <a:r>
              <a:rPr lang="en-GB" sz="2500" baseline="30000" dirty="0">
                <a:latin typeface="Candara" panose="020E0502030303020204" pitchFamily="34" charset="0"/>
                <a:ea typeface="Quattrocento Sans"/>
                <a:cs typeface="Quattrocento Sans"/>
                <a:sym typeface="Quattrocento Sans"/>
              </a:rPr>
              <a:t>th</a:t>
            </a:r>
            <a:r>
              <a:rPr lang="en-GB" sz="2500" dirty="0">
                <a:latin typeface="Candara" panose="020E0502030303020204" pitchFamily="34" charset="0"/>
                <a:ea typeface="Quattrocento Sans"/>
                <a:cs typeface="Quattrocento Sans"/>
                <a:sym typeface="Quattrocento Sans"/>
              </a:rPr>
              <a:t> or Wednesday 11</a:t>
            </a:r>
            <a:r>
              <a:rPr lang="en-GB" sz="2500" baseline="30000" dirty="0">
                <a:latin typeface="Candara" panose="020E0502030303020204" pitchFamily="34" charset="0"/>
                <a:ea typeface="Quattrocento Sans"/>
                <a:cs typeface="Quattrocento Sans"/>
                <a:sym typeface="Quattrocento Sans"/>
              </a:rPr>
              <a:t>th</a:t>
            </a:r>
            <a:r>
              <a:rPr lang="en-GB" sz="2500" dirty="0">
                <a:latin typeface="Candara" panose="020E0502030303020204" pitchFamily="34" charset="0"/>
                <a:ea typeface="Quattrocento Sans"/>
                <a:cs typeface="Quattrocento Sans"/>
                <a:sym typeface="Quattrocento Sans"/>
              </a:rPr>
              <a:t> September 2024 – </a:t>
            </a:r>
            <a:r>
              <a:rPr lang="en-GB" sz="2500" i="1" dirty="0">
                <a:latin typeface="Candara" panose="020E0502030303020204" pitchFamily="34" charset="0"/>
                <a:ea typeface="Quattrocento Sans"/>
                <a:cs typeface="Quattrocento Sans"/>
                <a:sym typeface="Quattrocento Sans"/>
              </a:rPr>
              <a:t>your child’s specific time will be in the pack</a:t>
            </a:r>
            <a:endParaRPr sz="2500" dirty="0">
              <a:latin typeface="Candara" panose="020E0502030303020204" pitchFamily="34" charset="0"/>
            </a:endParaRPr>
          </a:p>
          <a:p>
            <a:pPr marL="365125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60"/>
              <a:buFont typeface="Noto Sans Symbols"/>
              <a:buNone/>
            </a:pPr>
            <a:r>
              <a:rPr lang="en-US" sz="2500" b="1" i="0" u="none" dirty="0">
                <a:solidFill>
                  <a:schemeClr val="dk1"/>
                </a:solidFill>
                <a:latin typeface="Candara" panose="020E0502030303020204" pitchFamily="34" charset="0"/>
                <a:ea typeface="Quattrocento Sans"/>
                <a:cs typeface="Quattrocento Sans"/>
                <a:sym typeface="Quattrocento Sans"/>
              </a:rPr>
              <a:t>Part Time week</a:t>
            </a:r>
            <a:r>
              <a:rPr lang="en-US" sz="2500" b="1" dirty="0">
                <a:latin typeface="Candara" panose="020E0502030303020204" pitchFamily="34" charset="0"/>
                <a:ea typeface="Quattrocento Sans"/>
                <a:cs typeface="Quattrocento Sans"/>
                <a:sym typeface="Quattrocento Sans"/>
              </a:rPr>
              <a:t>: </a:t>
            </a:r>
            <a:r>
              <a:rPr lang="en-US" sz="2500" dirty="0">
                <a:latin typeface="Candara" panose="020E0502030303020204" pitchFamily="34" charset="0"/>
                <a:ea typeface="Quattrocento Sans"/>
                <a:cs typeface="Quattrocento Sans"/>
                <a:sym typeface="Quattrocento Sans"/>
              </a:rPr>
              <a:t>morning or afternoon</a:t>
            </a:r>
            <a:r>
              <a:rPr lang="en-GB" sz="2500" dirty="0">
                <a:latin typeface="Candara" panose="020E0502030303020204" pitchFamily="34" charset="0"/>
                <a:ea typeface="Quattrocento Sans"/>
                <a:cs typeface="Quattrocento Sans"/>
                <a:sym typeface="Quattrocento Sans"/>
              </a:rPr>
              <a:t>Thursday 12</a:t>
            </a:r>
            <a:r>
              <a:rPr lang="en-GB" sz="2500" baseline="30000" dirty="0">
                <a:latin typeface="Candara" panose="020E0502030303020204" pitchFamily="34" charset="0"/>
                <a:ea typeface="Quattrocento Sans"/>
                <a:cs typeface="Quattrocento Sans"/>
                <a:sym typeface="Quattrocento Sans"/>
              </a:rPr>
              <a:t>th</a:t>
            </a:r>
            <a:r>
              <a:rPr lang="en-GB" sz="2500" dirty="0">
                <a:latin typeface="Candara" panose="020E0502030303020204" pitchFamily="34" charset="0"/>
                <a:ea typeface="Quattrocento Sans"/>
                <a:cs typeface="Quattrocento Sans"/>
                <a:sym typeface="Quattrocento Sans"/>
              </a:rPr>
              <a:t> – Wednesday 18</a:t>
            </a:r>
            <a:r>
              <a:rPr lang="en-GB" sz="2500" baseline="30000" dirty="0">
                <a:latin typeface="Candara" panose="020E0502030303020204" pitchFamily="34" charset="0"/>
                <a:ea typeface="Quattrocento Sans"/>
                <a:cs typeface="Quattrocento Sans"/>
                <a:sym typeface="Quattrocento Sans"/>
              </a:rPr>
              <a:t>th</a:t>
            </a:r>
            <a:r>
              <a:rPr lang="en-GB" sz="2500" dirty="0">
                <a:latin typeface="Candara" panose="020E0502030303020204" pitchFamily="34" charset="0"/>
                <a:ea typeface="Quattrocento Sans"/>
                <a:cs typeface="Quattrocento Sans"/>
                <a:sym typeface="Quattrocento Sans"/>
              </a:rPr>
              <a:t> September 2024</a:t>
            </a:r>
            <a:endParaRPr sz="2500" b="0" i="0" u="none" dirty="0">
              <a:solidFill>
                <a:schemeClr val="dk1"/>
              </a:solidFill>
              <a:latin typeface="Candara" panose="020E0502030303020204" pitchFamily="34" charset="0"/>
              <a:ea typeface="Quattrocento Sans"/>
              <a:cs typeface="Quattrocento Sans"/>
              <a:sym typeface="Quattrocento Sans"/>
            </a:endParaRPr>
          </a:p>
          <a:p>
            <a:pPr marL="365125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60"/>
              <a:buFont typeface="Noto Sans Symbols"/>
              <a:buNone/>
            </a:pPr>
            <a:r>
              <a:rPr lang="en-US" sz="2500" b="1" i="0" u="none" dirty="0">
                <a:solidFill>
                  <a:schemeClr val="dk1"/>
                </a:solidFill>
                <a:latin typeface="Candara" panose="020E0502030303020204" pitchFamily="34" charset="0"/>
                <a:ea typeface="Quattrocento Sans"/>
                <a:cs typeface="Quattrocento Sans"/>
                <a:sym typeface="Quattrocento Sans"/>
              </a:rPr>
              <a:t>Full Time start: </a:t>
            </a:r>
            <a:r>
              <a:rPr lang="en-US" sz="2500" i="0" u="none" dirty="0">
                <a:solidFill>
                  <a:schemeClr val="dk1"/>
                </a:solidFill>
                <a:latin typeface="Candara" panose="020E0502030303020204" pitchFamily="34" charset="0"/>
                <a:ea typeface="Quattrocento Sans"/>
                <a:cs typeface="Quattrocento Sans"/>
                <a:sym typeface="Quattrocento Sans"/>
              </a:rPr>
              <a:t>From Thursday 19</a:t>
            </a:r>
            <a:r>
              <a:rPr lang="en-US" sz="2500" i="0" u="none" baseline="30000" dirty="0">
                <a:solidFill>
                  <a:schemeClr val="dk1"/>
                </a:solidFill>
                <a:latin typeface="Candara" panose="020E0502030303020204" pitchFamily="34" charset="0"/>
                <a:ea typeface="Quattrocento Sans"/>
                <a:cs typeface="Quattrocento Sans"/>
                <a:sym typeface="Quattrocento Sans"/>
              </a:rPr>
              <a:t>th</a:t>
            </a:r>
            <a:r>
              <a:rPr lang="en-US" sz="2500" i="0" u="none" dirty="0">
                <a:solidFill>
                  <a:schemeClr val="dk1"/>
                </a:solidFill>
                <a:latin typeface="Candara" panose="020E0502030303020204" pitchFamily="34" charset="0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2500" b="0" i="0" u="none" dirty="0">
                <a:solidFill>
                  <a:schemeClr val="dk1"/>
                </a:solidFill>
                <a:latin typeface="Candara" panose="020E0502030303020204" pitchFamily="34" charset="0"/>
                <a:ea typeface="Quattrocento Sans"/>
                <a:cs typeface="Quattrocento Sans"/>
                <a:sym typeface="Quattrocento Sans"/>
              </a:rPr>
              <a:t>September.</a:t>
            </a:r>
            <a:endParaRPr sz="2500" dirty="0">
              <a:latin typeface="Candara" panose="020E0502030303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50333bdc65_3_0"/>
          <p:cNvSpPr txBox="1"/>
          <p:nvPr/>
        </p:nvSpPr>
        <p:spPr>
          <a:xfrm>
            <a:off x="1137424" y="241762"/>
            <a:ext cx="6346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dk1"/>
                </a:solidFill>
                <a:latin typeface="Quintessential" panose="020B0604020202020204" charset="0"/>
                <a:ea typeface="Schoolbell"/>
                <a:cs typeface="Schoolbell"/>
                <a:sym typeface="Schoolbell"/>
              </a:rPr>
              <a:t>Timings of the Day</a:t>
            </a:r>
            <a:endParaRPr dirty="0">
              <a:latin typeface="Quintessential" panose="020B0604020202020204" charset="0"/>
            </a:endParaRPr>
          </a:p>
        </p:txBody>
      </p:sp>
      <p:pic>
        <p:nvPicPr>
          <p:cNvPr id="177" name="Google Shape;177;g250333bdc65_3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8705" y="3960860"/>
            <a:ext cx="2187627" cy="21986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877398-695D-4C7B-9C7A-881EBE249AB2}"/>
              </a:ext>
            </a:extLst>
          </p:cNvPr>
          <p:cNvSpPr txBox="1"/>
          <p:nvPr/>
        </p:nvSpPr>
        <p:spPr>
          <a:xfrm>
            <a:off x="272930" y="1131933"/>
            <a:ext cx="859814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Breakfast Club opens at 7.40am (£3.50 / child)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Gates open at 8.40am</a:t>
            </a:r>
            <a:endParaRPr lang="en-GB" sz="2800" dirty="0">
              <a:latin typeface="Candara" panose="020E0502030303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Registration is at 8.50am</a:t>
            </a:r>
            <a:r>
              <a:rPr lang="en-GB" sz="2800" dirty="0">
                <a:latin typeface="Candara" panose="020E0502030303020204" pitchFamily="34" charset="0"/>
              </a:rPr>
              <a:t> and learning starts promptly</a:t>
            </a:r>
            <a:endParaRPr lang="en-GB" sz="2800" b="0" i="0" u="none" strike="noStrike" dirty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End of day is 3.20pm (collection starts from 3.15pm)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latin typeface="Candara" panose="020E0502030303020204" pitchFamily="34" charset="0"/>
              </a:rPr>
              <a:t> After School Club runs until 5.20pm (£9.00 / child, sibling cost £7.00)</a:t>
            </a:r>
            <a:endParaRPr lang="en-GB" sz="2800" b="0" i="0" u="none" strike="noStrike" dirty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4f86c7949c_0_0"/>
          <p:cNvSpPr txBox="1"/>
          <p:nvPr/>
        </p:nvSpPr>
        <p:spPr>
          <a:xfrm>
            <a:off x="1866450" y="242730"/>
            <a:ext cx="54111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What’s in the Welcome Pack?</a:t>
            </a:r>
            <a:endParaRPr dirty="0"/>
          </a:p>
        </p:txBody>
      </p:sp>
      <p:sp>
        <p:nvSpPr>
          <p:cNvPr id="156" name="Google Shape;156;g24f86c7949c_0_0"/>
          <p:cNvSpPr txBox="1"/>
          <p:nvPr/>
        </p:nvSpPr>
        <p:spPr>
          <a:xfrm>
            <a:off x="224475" y="889320"/>
            <a:ext cx="8107500" cy="53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sz="2600" b="1" dirty="0">
                <a:latin typeface="Candara" panose="020E0502030303020204" pitchFamily="34" charset="0"/>
              </a:rPr>
              <a:t>The pink form</a:t>
            </a:r>
            <a:endParaRPr sz="2600" b="1" dirty="0">
              <a:latin typeface="Candara" panose="020E0502030303020204" pitchFamily="34" charset="0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sz="2600" dirty="0">
                <a:latin typeface="Candara" panose="020E0502030303020204" pitchFamily="34" charset="0"/>
              </a:rPr>
              <a:t>A welcome letter from the Chair of Trustees</a:t>
            </a:r>
            <a:endParaRPr sz="2600" dirty="0">
              <a:latin typeface="Candara" panose="020E0502030303020204" pitchFamily="34" charset="0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sz="2600" dirty="0">
                <a:latin typeface="Candara" panose="020E0502030303020204" pitchFamily="34" charset="0"/>
              </a:rPr>
              <a:t>A welcome letter from the Head Teacher</a:t>
            </a:r>
            <a:endParaRPr sz="2600" dirty="0">
              <a:latin typeface="Candara" panose="020E0502030303020204" pitchFamily="34" charset="0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sz="2600" dirty="0">
                <a:latin typeface="Candara" panose="020E0502030303020204" pitchFamily="34" charset="0"/>
              </a:rPr>
              <a:t>A welcome letter from the Foundation Stage team</a:t>
            </a:r>
            <a:endParaRPr sz="2600" dirty="0">
              <a:latin typeface="Candara" panose="020E0502030303020204" pitchFamily="34" charset="0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sz="2600" dirty="0">
                <a:latin typeface="Candara" panose="020E0502030303020204" pitchFamily="34" charset="0"/>
              </a:rPr>
              <a:t>Information from the PTA</a:t>
            </a:r>
            <a:endParaRPr sz="2600" dirty="0">
              <a:latin typeface="Candara" panose="020E0502030303020204" pitchFamily="34" charset="0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sz="2600" dirty="0">
                <a:latin typeface="Candara" panose="020E0502030303020204" pitchFamily="34" charset="0"/>
              </a:rPr>
              <a:t>Home arrangements form - to be completed and returned</a:t>
            </a:r>
            <a:endParaRPr sz="2600" dirty="0">
              <a:latin typeface="Candara" panose="020E0502030303020204" pitchFamily="34" charset="0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sz="2600" dirty="0">
                <a:latin typeface="Candara" panose="020E0502030303020204" pitchFamily="34" charset="0"/>
              </a:rPr>
              <a:t>Road to School map</a:t>
            </a:r>
            <a:endParaRPr sz="2600" dirty="0">
              <a:latin typeface="Candara" panose="020E0502030303020204" pitchFamily="34" charset="0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sz="2600" dirty="0">
                <a:latin typeface="Candara" panose="020E0502030303020204" pitchFamily="34" charset="0"/>
              </a:rPr>
              <a:t>Information about school dinners including how to book and a sample menu</a:t>
            </a:r>
            <a:endParaRPr sz="2600" dirty="0">
              <a:latin typeface="Candara" panose="020E0502030303020204" pitchFamily="34" charset="0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sz="2600" dirty="0">
                <a:latin typeface="Candara" panose="020E0502030303020204" pitchFamily="34" charset="0"/>
              </a:rPr>
              <a:t>Information about the School Gateway app</a:t>
            </a:r>
            <a:endParaRPr sz="2600" dirty="0">
              <a:latin typeface="Candara" panose="020E0502030303020204" pitchFamily="34" charset="0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sz="2600" dirty="0">
                <a:latin typeface="Candara" panose="020E0502030303020204" pitchFamily="34" charset="0"/>
              </a:rPr>
              <a:t>Attendance information</a:t>
            </a:r>
            <a:endParaRPr sz="2600" dirty="0">
              <a:latin typeface="Candara" panose="020E0502030303020204" pitchFamily="34" charset="0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sz="2600" dirty="0">
                <a:latin typeface="Candara" panose="020E0502030303020204" pitchFamily="34" charset="0"/>
              </a:rPr>
              <a:t>Uniform checklist</a:t>
            </a:r>
            <a:endParaRPr sz="2600" dirty="0">
              <a:latin typeface="Candara" panose="020E0502030303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784E3F-B3C0-4B30-A82B-60D0CA78AF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21468">
            <a:off x="7652579" y="287881"/>
            <a:ext cx="1162894" cy="156038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6"/>
          <p:cNvSpPr txBox="1"/>
          <p:nvPr/>
        </p:nvSpPr>
        <p:spPr>
          <a:xfrm>
            <a:off x="2216227" y="233014"/>
            <a:ext cx="9093200" cy="684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Dancing Script"/>
              <a:buNone/>
            </a:pPr>
            <a:r>
              <a:rPr lang="en-US" sz="3200" b="1" i="0" u="none" dirty="0">
                <a:solidFill>
                  <a:schemeClr val="dk1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Google Forms for </a:t>
            </a:r>
            <a:r>
              <a:rPr lang="en-US" sz="3200" b="1" dirty="0">
                <a:solidFill>
                  <a:schemeClr val="dk1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C</a:t>
            </a:r>
            <a:r>
              <a:rPr lang="en-US" sz="3200" b="1" i="0" u="none" dirty="0">
                <a:solidFill>
                  <a:schemeClr val="dk1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ompleting</a:t>
            </a:r>
            <a:endParaRPr dirty="0">
              <a:latin typeface="Quintessential"/>
              <a:ea typeface="Quintessential"/>
              <a:cs typeface="Quintessential"/>
              <a:sym typeface="Quintessential"/>
            </a:endParaRPr>
          </a:p>
        </p:txBody>
      </p:sp>
      <p:sp>
        <p:nvSpPr>
          <p:cNvPr id="162" name="Google Shape;162;p16"/>
          <p:cNvSpPr txBox="1"/>
          <p:nvPr/>
        </p:nvSpPr>
        <p:spPr>
          <a:xfrm>
            <a:off x="179400" y="1017587"/>
            <a:ext cx="8785200" cy="4406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attrocento Sans"/>
              <a:buNone/>
            </a:pPr>
            <a:r>
              <a:rPr lang="en-US" sz="3000" i="0" u="none" dirty="0">
                <a:solidFill>
                  <a:schemeClr val="dk1"/>
                </a:solidFill>
                <a:latin typeface="Candara" panose="020E0502030303020204" pitchFamily="34" charset="0"/>
              </a:rPr>
              <a:t>GDPR – we need active consent for (these will go out after the meeting)</a:t>
            </a:r>
            <a:endParaRPr sz="3000" dirty="0">
              <a:solidFill>
                <a:schemeClr val="dk1"/>
              </a:solidFill>
              <a:latin typeface="Candara" panose="020E0502030303020204" pitchFamily="34" charset="0"/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-US" sz="3000" i="0" u="none" dirty="0">
                <a:solidFill>
                  <a:schemeClr val="dk1"/>
                </a:solidFill>
                <a:latin typeface="Candara" panose="020E0502030303020204" pitchFamily="34" charset="0"/>
              </a:rPr>
              <a:t>School trips (local walks)</a:t>
            </a:r>
            <a:endParaRPr sz="3000" dirty="0">
              <a:latin typeface="Candara" panose="020E0502030303020204" pitchFamily="34" charset="0"/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-US" sz="3000" i="0" u="none" dirty="0">
                <a:solidFill>
                  <a:schemeClr val="dk1"/>
                </a:solidFill>
                <a:latin typeface="Candara" panose="020E0502030303020204" pitchFamily="34" charset="0"/>
              </a:rPr>
              <a:t>Acceptable IT Use Agreement</a:t>
            </a:r>
            <a:endParaRPr sz="3000" dirty="0">
              <a:latin typeface="Candara" panose="020E0502030303020204" pitchFamily="34" charset="0"/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-US" sz="3000" i="0" u="none" dirty="0">
                <a:solidFill>
                  <a:schemeClr val="dk1"/>
                </a:solidFill>
                <a:latin typeface="Candara" panose="020E0502030303020204" pitchFamily="34" charset="0"/>
              </a:rPr>
              <a:t>Images and videos </a:t>
            </a:r>
            <a:r>
              <a:rPr lang="en-US" sz="3000" dirty="0">
                <a:solidFill>
                  <a:schemeClr val="dk1"/>
                </a:solidFill>
                <a:latin typeface="Candara" panose="020E0502030303020204" pitchFamily="34" charset="0"/>
              </a:rPr>
              <a:t>use, including social media</a:t>
            </a:r>
            <a:endParaRPr sz="3000" dirty="0">
              <a:latin typeface="Candara" panose="020E0502030303020204" pitchFamily="34" charset="0"/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-US" sz="3000" i="0" u="none" dirty="0">
                <a:solidFill>
                  <a:schemeClr val="dk1"/>
                </a:solidFill>
                <a:latin typeface="Candara" panose="020E0502030303020204" pitchFamily="34" charset="0"/>
              </a:rPr>
              <a:t>Marketing flyers from groups associated with the school e.g. sports and PTA</a:t>
            </a:r>
            <a:endParaRPr sz="3000" dirty="0">
              <a:latin typeface="Candara" panose="020E0502030303020204" pitchFamily="34" charset="0"/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-US" sz="3000" i="0" u="none" dirty="0">
                <a:solidFill>
                  <a:schemeClr val="dk1"/>
                </a:solidFill>
                <a:latin typeface="Candara" panose="020E0502030303020204" pitchFamily="34" charset="0"/>
              </a:rPr>
              <a:t>Guinea pig </a:t>
            </a:r>
          </a:p>
          <a:p>
            <a:pPr marL="457200" indent="-419100">
              <a:buClr>
                <a:schemeClr val="dk1"/>
              </a:buClr>
              <a:buSzPts val="3000"/>
              <a:buFont typeface="Arial"/>
              <a:buChar char="●"/>
            </a:pPr>
            <a:r>
              <a:rPr lang="en-US" sz="3000" dirty="0">
                <a:solidFill>
                  <a:schemeClr val="dk1"/>
                </a:solidFill>
                <a:latin typeface="Candara" panose="020E0502030303020204" pitchFamily="34" charset="0"/>
              </a:rPr>
              <a:t>Home school agreement</a:t>
            </a:r>
          </a:p>
          <a:p>
            <a:pPr marL="457200" indent="-419100">
              <a:buClr>
                <a:schemeClr val="dk1"/>
              </a:buClr>
              <a:buSzPts val="3000"/>
              <a:buFont typeface="Arial"/>
              <a:buChar char="●"/>
            </a:pPr>
            <a:r>
              <a:rPr lang="en-US" sz="3000" dirty="0">
                <a:solidFill>
                  <a:schemeClr val="dk1"/>
                </a:solidFill>
                <a:latin typeface="Candara" panose="020E0502030303020204" pitchFamily="34" charset="0"/>
              </a:rPr>
              <a:t>We need medical details and emergency consents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3000" dirty="0">
              <a:solidFill>
                <a:schemeClr val="dk1"/>
              </a:solidFill>
              <a:latin typeface="Candara" panose="020E0502030303020204" pitchFamily="34" charset="0"/>
            </a:endParaRPr>
          </a:p>
        </p:txBody>
      </p:sp>
      <p:sp>
        <p:nvSpPr>
          <p:cNvPr id="163" name="Google Shape;163;p16"/>
          <p:cNvSpPr txBox="1"/>
          <p:nvPr/>
        </p:nvSpPr>
        <p:spPr>
          <a:xfrm>
            <a:off x="4043362" y="6381750"/>
            <a:ext cx="51006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Quattrocento Sans"/>
              <a:buNone/>
            </a:pPr>
            <a:r>
              <a:rPr lang="en-US" sz="1200" b="0" i="0" u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KINDNESS    RESPECT    RESPONSIBILITY    ASPIRATION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13"/>
          <p:cNvPicPr preferRelativeResize="0"/>
          <p:nvPr/>
        </p:nvPicPr>
        <p:blipFill rotWithShape="1">
          <a:blip r:embed="rId3">
            <a:alphaModFix/>
          </a:blip>
          <a:srcRect l="34561" t="8113" r="34246" b="13013"/>
          <a:stretch/>
        </p:blipFill>
        <p:spPr>
          <a:xfrm>
            <a:off x="5187237" y="733575"/>
            <a:ext cx="3709988" cy="5273676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3"/>
          <p:cNvSpPr txBox="1"/>
          <p:nvPr/>
        </p:nvSpPr>
        <p:spPr>
          <a:xfrm>
            <a:off x="172625" y="105262"/>
            <a:ext cx="6934200" cy="6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Dancing Script"/>
              <a:buNone/>
            </a:pPr>
            <a:r>
              <a:rPr lang="en-US" sz="3200" b="1" i="0" u="none" dirty="0">
                <a:solidFill>
                  <a:schemeClr val="dk1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The Pupil  Premium - </a:t>
            </a:r>
            <a:r>
              <a:rPr lang="en-US" sz="3200" i="0" u="none" dirty="0">
                <a:solidFill>
                  <a:schemeClr val="dk1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£</a:t>
            </a:r>
            <a:r>
              <a:rPr lang="en-US" sz="3200" dirty="0">
                <a:solidFill>
                  <a:schemeClr val="dk1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2530</a:t>
            </a:r>
            <a:endParaRPr dirty="0">
              <a:latin typeface="Quintessential"/>
              <a:ea typeface="Quintessential"/>
              <a:cs typeface="Quintessential"/>
              <a:sym typeface="Quintessential"/>
            </a:endParaRPr>
          </a:p>
        </p:txBody>
      </p:sp>
      <p:sp>
        <p:nvSpPr>
          <p:cNvPr id="185" name="Google Shape;185;p13"/>
          <p:cNvSpPr txBox="1"/>
          <p:nvPr/>
        </p:nvSpPr>
        <p:spPr>
          <a:xfrm>
            <a:off x="816262" y="789562"/>
            <a:ext cx="3956100" cy="6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Dancing Script"/>
              <a:buNone/>
            </a:pPr>
            <a:r>
              <a:rPr lang="en-US" sz="3200" i="0" u="none">
                <a:solidFill>
                  <a:schemeClr val="dk1"/>
                </a:solidFill>
              </a:rPr>
              <a:t>The pink form (fou</a:t>
            </a:r>
            <a:r>
              <a:rPr lang="en-US" sz="3200">
                <a:solidFill>
                  <a:schemeClr val="dk1"/>
                </a:solidFill>
              </a:rPr>
              <a:t>nd in the pack)</a:t>
            </a:r>
            <a:endParaRPr/>
          </a:p>
        </p:txBody>
      </p:sp>
      <p:sp>
        <p:nvSpPr>
          <p:cNvPr id="186" name="Google Shape;186;p13"/>
          <p:cNvSpPr txBox="1"/>
          <p:nvPr/>
        </p:nvSpPr>
        <p:spPr>
          <a:xfrm>
            <a:off x="4043362" y="6381750"/>
            <a:ext cx="51006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Quattrocento Sans"/>
              <a:buNone/>
            </a:pPr>
            <a:r>
              <a:rPr lang="en-US" sz="1200" b="0" i="0" u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KINDNESS    RESPECT    RESPONSIBILITY    ASPIRATION</a:t>
            </a:r>
            <a:endParaRPr/>
          </a:p>
        </p:txBody>
      </p:sp>
      <p:sp>
        <p:nvSpPr>
          <p:cNvPr id="187" name="Google Shape;187;p13"/>
          <p:cNvSpPr txBox="1"/>
          <p:nvPr/>
        </p:nvSpPr>
        <p:spPr>
          <a:xfrm>
            <a:off x="-148629" y="2023050"/>
            <a:ext cx="5436900" cy="6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3200"/>
              <a:buFont typeface="Dancing Script"/>
              <a:buNone/>
            </a:pPr>
            <a:r>
              <a:rPr lang="en-US" sz="3200" i="1" u="none">
                <a:solidFill>
                  <a:srgbClr val="7030A0"/>
                </a:solidFill>
              </a:rPr>
              <a:t>Important note:</a:t>
            </a:r>
            <a:endParaRPr i="1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3200"/>
              <a:buFont typeface="Dancing Script"/>
              <a:buNone/>
            </a:pPr>
            <a:r>
              <a:rPr lang="en-US" sz="3200" i="1">
                <a:solidFill>
                  <a:srgbClr val="7030A0"/>
                </a:solidFill>
              </a:rPr>
              <a:t>t</a:t>
            </a:r>
            <a:r>
              <a:rPr lang="en-US" sz="3200" i="1" u="none">
                <a:solidFill>
                  <a:srgbClr val="7030A0"/>
                </a:solidFill>
              </a:rPr>
              <a:t>his is not the universal free school meal offer.</a:t>
            </a:r>
            <a:endParaRPr i="1"/>
          </a:p>
        </p:txBody>
      </p:sp>
      <p:cxnSp>
        <p:nvCxnSpPr>
          <p:cNvPr id="188" name="Google Shape;188;p13"/>
          <p:cNvCxnSpPr/>
          <p:nvPr/>
        </p:nvCxnSpPr>
        <p:spPr>
          <a:xfrm>
            <a:off x="3671475" y="1394125"/>
            <a:ext cx="1470300" cy="426600"/>
          </a:xfrm>
          <a:prstGeom prst="straightConnector1">
            <a:avLst/>
          </a:prstGeom>
          <a:noFill/>
          <a:ln w="50800" cap="flat" cmpd="sng">
            <a:solidFill>
              <a:schemeClr val="accent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sp>
        <p:nvSpPr>
          <p:cNvPr id="189" name="Google Shape;189;p13"/>
          <p:cNvSpPr txBox="1"/>
          <p:nvPr/>
        </p:nvSpPr>
        <p:spPr>
          <a:xfrm>
            <a:off x="532025" y="4558175"/>
            <a:ext cx="38946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OR…</a:t>
            </a:r>
            <a:endParaRPr sz="3200" b="1">
              <a:solidFill>
                <a:schemeClr val="dk1"/>
              </a:solidFill>
              <a:latin typeface="Quintessential"/>
              <a:ea typeface="Quintessential"/>
              <a:cs typeface="Quintessential"/>
              <a:sym typeface="Quintessent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</a:rPr>
              <a:t>apply online:</a:t>
            </a:r>
            <a:endParaRPr sz="3200" b="1">
              <a:solidFill>
                <a:schemeClr val="dk1"/>
              </a:solidFill>
            </a:endParaRPr>
          </a:p>
        </p:txBody>
      </p:sp>
      <p:sp>
        <p:nvSpPr>
          <p:cNvPr id="190" name="Google Shape;190;p13"/>
          <p:cNvSpPr txBox="1"/>
          <p:nvPr/>
        </p:nvSpPr>
        <p:spPr>
          <a:xfrm>
            <a:off x="172637" y="5811212"/>
            <a:ext cx="4613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https://forms.torbay.gov.uk/freeschoolmeals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4f86c7949c_0_15"/>
          <p:cNvSpPr txBox="1"/>
          <p:nvPr/>
        </p:nvSpPr>
        <p:spPr>
          <a:xfrm>
            <a:off x="1376082" y="1518709"/>
            <a:ext cx="6391835" cy="3662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 b="1" dirty="0">
                <a:solidFill>
                  <a:schemeClr val="dk1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Birth Certificates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3600" dirty="0">
              <a:solidFill>
                <a:schemeClr val="dk1"/>
              </a:solidFill>
              <a:latin typeface="Candara" panose="020E0502030303020204" pitchFamily="34" charset="0"/>
              <a:sym typeface="Quintessent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Candara" panose="020E0502030303020204" pitchFamily="34" charset="0"/>
                <a:sym typeface="Quintessential"/>
              </a:rPr>
              <a:t>Please bring anytime up to your child starting school so we know who has PR, accurate spellings and DOBs.</a:t>
            </a:r>
            <a:endParaRPr sz="3600" dirty="0">
              <a:latin typeface="Candara" panose="020E0502030303020204" pitchFamily="34" charset="0"/>
            </a:endParaRPr>
          </a:p>
        </p:txBody>
      </p:sp>
      <p:pic>
        <p:nvPicPr>
          <p:cNvPr id="2050" name="Picture 2" descr="Readers' Letters: Birth certificates are part of historical record">
            <a:extLst>
              <a:ext uri="{FF2B5EF4-FFF2-40B4-BE49-F238E27FC236}">
                <a16:creationId xmlns:a16="http://schemas.microsoft.com/office/drawing/2014/main" id="{EFA2DE65-2ABD-440D-A95F-CD1FA1808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00" y="116541"/>
            <a:ext cx="1996887" cy="133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C25760-4335-468B-BF93-E259D438089F}"/>
              </a:ext>
            </a:extLst>
          </p:cNvPr>
          <p:cNvSpPr txBox="1"/>
          <p:nvPr/>
        </p:nvSpPr>
        <p:spPr>
          <a:xfrm>
            <a:off x="228598" y="1133769"/>
            <a:ext cx="65307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dk1"/>
                </a:solidFill>
                <a:latin typeface="Candara" panose="020E0502030303020204" pitchFamily="34" charset="0"/>
                <a:sym typeface="Quintessential"/>
              </a:rPr>
              <a:t>Collect some treasure from each location.</a:t>
            </a:r>
          </a:p>
          <a:p>
            <a:r>
              <a:rPr lang="en-US" dirty="0">
                <a:solidFill>
                  <a:schemeClr val="dk1"/>
                </a:solidFill>
                <a:latin typeface="Candara" panose="020E0502030303020204" pitchFamily="34" charset="0"/>
                <a:sym typeface="Quintessential"/>
              </a:rPr>
              <a:t>There is some paper treasure but it’s mostly QR codes that take you to our web site.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BE507E-B13A-4681-A5E4-60E51B76B95C}"/>
              </a:ext>
            </a:extLst>
          </p:cNvPr>
          <p:cNvSpPr txBox="1"/>
          <p:nvPr/>
        </p:nvSpPr>
        <p:spPr>
          <a:xfrm>
            <a:off x="1125071" y="146154"/>
            <a:ext cx="72345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dk1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Treasure Map for School Readiness, Routines and Foundation Stage Learning</a:t>
            </a:r>
            <a:endParaRPr lang="en-GB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756F9E-E545-4C7E-AE47-714C2B9DE6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7" t="3531" r="823"/>
          <a:stretch/>
        </p:blipFill>
        <p:spPr>
          <a:xfrm>
            <a:off x="712694" y="1813608"/>
            <a:ext cx="7234518" cy="4898238"/>
          </a:xfrm>
          <a:prstGeom prst="rect">
            <a:avLst/>
          </a:prstGeom>
        </p:spPr>
      </p:pic>
      <p:pic>
        <p:nvPicPr>
          <p:cNvPr id="1026" name="Picture 2" descr="Pirate Treasure Map | Brandywine Conservancy and Museum of Art">
            <a:extLst>
              <a:ext uri="{FF2B5EF4-FFF2-40B4-BE49-F238E27FC236}">
                <a16:creationId xmlns:a16="http://schemas.microsoft.com/office/drawing/2014/main" id="{32604D97-87B5-4D79-B144-86F76D9F9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7371">
            <a:off x="7007024" y="1120956"/>
            <a:ext cx="1757016" cy="117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30+ Treasure Chest Decoration Ideas">
            <a:extLst>
              <a:ext uri="{FF2B5EF4-FFF2-40B4-BE49-F238E27FC236}">
                <a16:creationId xmlns:a16="http://schemas.microsoft.com/office/drawing/2014/main" id="{E8DF71E2-1226-4C88-9AAB-2533E2979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98" y="215430"/>
            <a:ext cx="834373" cy="76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hat is QR Code? How to make a QR Code? - CuriousPort">
            <a:extLst>
              <a:ext uri="{FF2B5EF4-FFF2-40B4-BE49-F238E27FC236}">
                <a16:creationId xmlns:a16="http://schemas.microsoft.com/office/drawing/2014/main" id="{5F859D6D-38CB-49F4-8864-86CDC655C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799" y="131346"/>
            <a:ext cx="860612" cy="86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00435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"/>
          <p:cNvSpPr txBox="1"/>
          <p:nvPr/>
        </p:nvSpPr>
        <p:spPr>
          <a:xfrm>
            <a:off x="4535487" y="6308725"/>
            <a:ext cx="45132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KINDNESS    RESPECT    RESPONSIBILITY    ASPIRATION</a:t>
            </a:r>
            <a:endParaRPr/>
          </a:p>
        </p:txBody>
      </p:sp>
      <p:sp>
        <p:nvSpPr>
          <p:cNvPr id="84" name="Google Shape;84;p2"/>
          <p:cNvSpPr txBox="1"/>
          <p:nvPr/>
        </p:nvSpPr>
        <p:spPr>
          <a:xfrm>
            <a:off x="3340727" y="162737"/>
            <a:ext cx="3621000" cy="6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intessential"/>
              <a:buNone/>
            </a:pPr>
            <a:r>
              <a:rPr lang="en-US" sz="3200" b="1" i="0" u="none" dirty="0">
                <a:solidFill>
                  <a:schemeClr val="dk1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School Vision</a:t>
            </a:r>
            <a:endParaRPr dirty="0">
              <a:latin typeface="Quintessential"/>
              <a:ea typeface="Quintessential"/>
              <a:cs typeface="Quintessential"/>
              <a:sym typeface="Quintessential"/>
            </a:endParaRPr>
          </a:p>
        </p:txBody>
      </p:sp>
      <p:sp>
        <p:nvSpPr>
          <p:cNvPr id="85" name="Google Shape;85;p2"/>
          <p:cNvSpPr txBox="1"/>
          <p:nvPr/>
        </p:nvSpPr>
        <p:spPr>
          <a:xfrm>
            <a:off x="250949" y="770892"/>
            <a:ext cx="8797800" cy="8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ntessential"/>
              <a:buNone/>
            </a:pPr>
            <a:r>
              <a:rPr lang="en-US" sz="2400" i="0" u="none" dirty="0">
                <a:solidFill>
                  <a:schemeClr val="dk1"/>
                </a:solidFill>
                <a:latin typeface="Candara" panose="020E0502030303020204" pitchFamily="34" charset="0"/>
              </a:rPr>
              <a:t>We want ourselves and the children in our care to be successful, resilient and inquisitive learners who are happy and well-equipped to participate positively in the community and wider society.</a:t>
            </a:r>
            <a:endParaRPr sz="2400" dirty="0">
              <a:latin typeface="Candara" panose="020E0502030303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intessential"/>
              <a:buNone/>
            </a:pPr>
            <a:endParaRPr dirty="0">
              <a:latin typeface="Quintessential" panose="020B060402020202020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Quintessential" panose="020B0604020202020204" charset="0"/>
            </a:endParaRPr>
          </a:p>
        </p:txBody>
      </p:sp>
      <p:pic>
        <p:nvPicPr>
          <p:cNvPr id="86" name="Google Shape;86;p2" descr="A picture containing wheel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51725" y="5084762"/>
            <a:ext cx="1044575" cy="1042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2"/>
          <p:cNvPicPr preferRelativeResize="0"/>
          <p:nvPr/>
        </p:nvPicPr>
        <p:blipFill rotWithShape="1">
          <a:blip r:embed="rId4">
            <a:alphaModFix/>
          </a:blip>
          <a:srcRect l="38753" t="20012" r="40002" b="31128"/>
          <a:stretch/>
        </p:blipFill>
        <p:spPr>
          <a:xfrm>
            <a:off x="834500" y="3202116"/>
            <a:ext cx="1044573" cy="1350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2" descr="Kind Kevi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79078" y="3214716"/>
            <a:ext cx="815900" cy="139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2"/>
          <p:cNvPicPr preferRelativeResize="0"/>
          <p:nvPr/>
        </p:nvPicPr>
        <p:blipFill rotWithShape="1">
          <a:blip r:embed="rId6">
            <a:alphaModFix/>
          </a:blip>
          <a:srcRect l="38219" t="11671" r="38129" b="15564"/>
          <a:stretch/>
        </p:blipFill>
        <p:spPr>
          <a:xfrm>
            <a:off x="948841" y="4568125"/>
            <a:ext cx="815902" cy="1411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2"/>
          <p:cNvPicPr preferRelativeResize="0"/>
          <p:nvPr/>
        </p:nvPicPr>
        <p:blipFill rotWithShape="1">
          <a:blip r:embed="rId7">
            <a:alphaModFix/>
          </a:blip>
          <a:srcRect l="56880" t="16673" r="19688" b="7229"/>
          <a:stretch/>
        </p:blipFill>
        <p:spPr>
          <a:xfrm>
            <a:off x="1879076" y="4598411"/>
            <a:ext cx="739583" cy="1350449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"/>
          <p:cNvSpPr txBox="1"/>
          <p:nvPr/>
        </p:nvSpPr>
        <p:spPr>
          <a:xfrm>
            <a:off x="613700" y="2323425"/>
            <a:ext cx="3000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School Values</a:t>
            </a:r>
            <a:endParaRPr>
              <a:latin typeface="Quintessential"/>
              <a:ea typeface="Quintessential"/>
              <a:cs typeface="Quintessential"/>
              <a:sym typeface="Quintessential"/>
            </a:endParaRPr>
          </a:p>
        </p:txBody>
      </p:sp>
      <p:sp>
        <p:nvSpPr>
          <p:cNvPr id="92" name="Google Shape;92;p2"/>
          <p:cNvSpPr txBox="1"/>
          <p:nvPr/>
        </p:nvSpPr>
        <p:spPr>
          <a:xfrm>
            <a:off x="5292113" y="2411275"/>
            <a:ext cx="3000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British Values</a:t>
            </a:r>
            <a:endParaRPr>
              <a:latin typeface="Quintessential"/>
              <a:ea typeface="Quintessential"/>
              <a:cs typeface="Quintessential"/>
              <a:sym typeface="Quintessential"/>
            </a:endParaRPr>
          </a:p>
        </p:txBody>
      </p:sp>
      <p:pic>
        <p:nvPicPr>
          <p:cNvPr id="93" name="Google Shape;93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51227" y="4815359"/>
            <a:ext cx="2109800" cy="1574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88678" y="4815344"/>
            <a:ext cx="1955325" cy="1481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436750" y="3381050"/>
            <a:ext cx="1556245" cy="141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503057" y="4819063"/>
            <a:ext cx="1715519" cy="157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572000" y="3333425"/>
            <a:ext cx="1864738" cy="148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/>
          <p:nvPr/>
        </p:nvSpPr>
        <p:spPr>
          <a:xfrm>
            <a:off x="4030662" y="6381750"/>
            <a:ext cx="46561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KINDNESS    RESPECT    RESPONSIBILITY    ASPIRATION</a:t>
            </a:r>
            <a:endParaRPr/>
          </a:p>
        </p:txBody>
      </p:sp>
      <p:pic>
        <p:nvPicPr>
          <p:cNvPr id="65" name="Google Shape;6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63153" y="4699203"/>
            <a:ext cx="3386912" cy="1626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13393" y="1329250"/>
            <a:ext cx="2197682" cy="20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925" y="1473900"/>
            <a:ext cx="2955925" cy="2573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05989" y="3021212"/>
            <a:ext cx="2012550" cy="151882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5"/>
          <p:cNvSpPr txBox="1"/>
          <p:nvPr/>
        </p:nvSpPr>
        <p:spPr>
          <a:xfrm>
            <a:off x="77450" y="166925"/>
            <a:ext cx="37512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ntessential"/>
              <a:buNone/>
            </a:pPr>
            <a:r>
              <a:rPr lang="en-US" sz="2800" b="1" dirty="0">
                <a:solidFill>
                  <a:schemeClr val="dk1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Proud to be a part of </a:t>
            </a:r>
            <a:endParaRPr sz="2800" b="1" dirty="0">
              <a:solidFill>
                <a:schemeClr val="dk1"/>
              </a:solidFill>
              <a:latin typeface="Quintessential"/>
              <a:ea typeface="Quintessential"/>
              <a:cs typeface="Quintessential"/>
              <a:sym typeface="Quintessent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ntessential"/>
              <a:buNone/>
            </a:pPr>
            <a:r>
              <a:rPr lang="en-US" sz="2800" b="1" dirty="0">
                <a:solidFill>
                  <a:schemeClr val="dk1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St Margaret’s…</a:t>
            </a:r>
            <a:endParaRPr dirty="0"/>
          </a:p>
        </p:txBody>
      </p:sp>
      <p:pic>
        <p:nvPicPr>
          <p:cNvPr id="70" name="Google Shape;70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93451" y="2797988"/>
            <a:ext cx="2012550" cy="196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57850" y="2431325"/>
            <a:ext cx="1887992" cy="2640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5"/>
          <p:cNvPicPr preferRelativeResize="0"/>
          <p:nvPr/>
        </p:nvPicPr>
        <p:blipFill rotWithShape="1">
          <a:blip r:embed="rId9">
            <a:alphaModFix/>
          </a:blip>
          <a:srcRect l="24917" t="21910" r="28277" b="32217"/>
          <a:stretch/>
        </p:blipFill>
        <p:spPr>
          <a:xfrm>
            <a:off x="3119375" y="5031462"/>
            <a:ext cx="2522538" cy="1392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3958950"/>
            <a:ext cx="3004851" cy="1565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992838" y="698225"/>
            <a:ext cx="1814525" cy="181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639350" y="77124"/>
            <a:ext cx="4371727" cy="1460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5" descr="SA_FFL_BRONZESchool_Logo_RGB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807387" y="1490000"/>
            <a:ext cx="2571750" cy="1039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24767" y="5354633"/>
            <a:ext cx="2494598" cy="139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742039" y="4540024"/>
            <a:ext cx="1269036" cy="162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4;p8">
            <a:extLst>
              <a:ext uri="{FF2B5EF4-FFF2-40B4-BE49-F238E27FC236}">
                <a16:creationId xmlns:a16="http://schemas.microsoft.com/office/drawing/2014/main" id="{F8E3D4BF-BCEB-46DD-A16D-CB4E0481C736}"/>
              </a:ext>
            </a:extLst>
          </p:cNvPr>
          <p:cNvSpPr txBox="1"/>
          <p:nvPr/>
        </p:nvSpPr>
        <p:spPr>
          <a:xfrm>
            <a:off x="179379" y="188900"/>
            <a:ext cx="2958267" cy="6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Quintessential"/>
              <a:buNone/>
            </a:pPr>
            <a:r>
              <a:rPr lang="en-US" sz="3400" b="1" i="0" u="none" dirty="0">
                <a:solidFill>
                  <a:schemeClr val="dk1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Who’s Who?</a:t>
            </a:r>
            <a:endParaRPr sz="800" dirty="0"/>
          </a:p>
        </p:txBody>
      </p:sp>
      <p:pic>
        <p:nvPicPr>
          <p:cNvPr id="5" name="Google Shape;130;p15">
            <a:extLst>
              <a:ext uri="{FF2B5EF4-FFF2-40B4-BE49-F238E27FC236}">
                <a16:creationId xmlns:a16="http://schemas.microsoft.com/office/drawing/2014/main" id="{54787751-4AD3-4279-947D-9A814AB0FAD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65579" y="1201288"/>
            <a:ext cx="5827527" cy="44554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4750781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8"/>
          <p:cNvSpPr txBox="1"/>
          <p:nvPr/>
        </p:nvSpPr>
        <p:spPr>
          <a:xfrm>
            <a:off x="3779837" y="6381750"/>
            <a:ext cx="52562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veat"/>
              <a:buNone/>
            </a:pPr>
            <a:r>
              <a:rPr lang="en-US" sz="1200" b="0" i="0" u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KINDNESS    RESPECT    RESPONSIBILITY    ASPIRATION</a:t>
            </a:r>
            <a:endParaRPr/>
          </a:p>
        </p:txBody>
      </p:sp>
      <p:sp>
        <p:nvSpPr>
          <p:cNvPr id="103" name="Google Shape;103;p8"/>
          <p:cNvSpPr txBox="1"/>
          <p:nvPr/>
        </p:nvSpPr>
        <p:spPr>
          <a:xfrm>
            <a:off x="512294" y="295465"/>
            <a:ext cx="8676300" cy="6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ntessential"/>
              <a:buNone/>
            </a:pPr>
            <a:r>
              <a:rPr lang="en-US" sz="2800" b="1" i="0" dirty="0">
                <a:solidFill>
                  <a:schemeClr val="dk1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The Senior Leadership Team</a:t>
            </a:r>
            <a:endParaRPr sz="2800" b="1" i="0" dirty="0">
              <a:solidFill>
                <a:schemeClr val="dk1"/>
              </a:solidFill>
              <a:latin typeface="Quintessential"/>
              <a:ea typeface="Quintessential"/>
              <a:cs typeface="Quintessential"/>
              <a:sym typeface="Quintessential"/>
            </a:endParaRPr>
          </a:p>
          <a:p>
            <a:pPr marL="0" marR="0" lvl="0" indent="-139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 i="0" u="none" dirty="0">
                <a:solidFill>
                  <a:schemeClr val="dk1"/>
                </a:solidFill>
                <a:latin typeface="Candara" panose="020E0502030303020204" pitchFamily="34" charset="0"/>
              </a:rPr>
              <a:t>Tim Hughes – Head Teacher</a:t>
            </a:r>
            <a:endParaRPr dirty="0">
              <a:latin typeface="Candara" panose="020E0502030303020204" pitchFamily="34" charset="0"/>
            </a:endParaRPr>
          </a:p>
          <a:p>
            <a:pPr marL="0" marR="0" lvl="0" indent="-139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 i="0" u="none" dirty="0">
                <a:solidFill>
                  <a:schemeClr val="dk1"/>
                </a:solidFill>
                <a:latin typeface="Candara" panose="020E0502030303020204" pitchFamily="34" charset="0"/>
              </a:rPr>
              <a:t>Nicole Turner– Deputy Head, Safeguarding Lead and Lead for FS/KS1</a:t>
            </a:r>
            <a:endParaRPr dirty="0">
              <a:latin typeface="Candara" panose="020E0502030303020204" pitchFamily="34" charset="0"/>
            </a:endParaRPr>
          </a:p>
          <a:p>
            <a:pPr marL="0" marR="0" lvl="0" indent="-139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 i="0" u="none" dirty="0">
                <a:solidFill>
                  <a:schemeClr val="dk1"/>
                </a:solidFill>
                <a:latin typeface="Candara" panose="020E0502030303020204" pitchFamily="34" charset="0"/>
              </a:rPr>
              <a:t>Karen </a:t>
            </a:r>
            <a:r>
              <a:rPr lang="en-US" sz="2200" i="0" u="none" dirty="0" err="1">
                <a:solidFill>
                  <a:schemeClr val="dk1"/>
                </a:solidFill>
                <a:latin typeface="Candara" panose="020E0502030303020204" pitchFamily="34" charset="0"/>
              </a:rPr>
              <a:t>Colmer</a:t>
            </a:r>
            <a:r>
              <a:rPr lang="en-US" sz="2200" i="0" u="none" dirty="0">
                <a:solidFill>
                  <a:schemeClr val="dk1"/>
                </a:solidFill>
                <a:latin typeface="Candara" panose="020E0502030303020204" pitchFamily="34" charset="0"/>
              </a:rPr>
              <a:t> – Business Manager &amp; G</a:t>
            </a:r>
            <a:r>
              <a:rPr lang="en-US" sz="2200" dirty="0">
                <a:solidFill>
                  <a:schemeClr val="dk1"/>
                </a:solidFill>
                <a:latin typeface="Candara" panose="020E0502030303020204" pitchFamily="34" charset="0"/>
              </a:rPr>
              <a:t>overnance Professional</a:t>
            </a:r>
            <a:endParaRPr sz="2200" i="0" u="none" dirty="0">
              <a:solidFill>
                <a:schemeClr val="dk1"/>
              </a:solidFill>
              <a:latin typeface="Candara" panose="020E0502030303020204" pitchFamily="34" charset="0"/>
            </a:endParaRPr>
          </a:p>
          <a:p>
            <a:pPr marL="457200" lvl="0" indent="-3683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 dirty="0">
                <a:solidFill>
                  <a:schemeClr val="dk1"/>
                </a:solidFill>
                <a:latin typeface="Candara" panose="020E0502030303020204" pitchFamily="34" charset="0"/>
              </a:rPr>
              <a:t>Lyndsey </a:t>
            </a:r>
            <a:r>
              <a:rPr lang="en-US" sz="2200" dirty="0" err="1">
                <a:solidFill>
                  <a:schemeClr val="dk1"/>
                </a:solidFill>
                <a:latin typeface="Candara" panose="020E0502030303020204" pitchFamily="34" charset="0"/>
              </a:rPr>
              <a:t>Kerswell</a:t>
            </a:r>
            <a:r>
              <a:rPr lang="en-US" sz="2200" dirty="0">
                <a:solidFill>
                  <a:schemeClr val="dk1"/>
                </a:solidFill>
                <a:latin typeface="Candara" panose="020E0502030303020204" pitchFamily="34" charset="0"/>
              </a:rPr>
              <a:t> – Assistant Head Teacher for KS2</a:t>
            </a:r>
            <a:endParaRPr sz="2200" dirty="0">
              <a:solidFill>
                <a:schemeClr val="dk1"/>
              </a:solidFill>
              <a:latin typeface="Candara" panose="020E0502030303020204" pitchFamily="34" charset="0"/>
            </a:endParaRPr>
          </a:p>
          <a:p>
            <a:pPr marL="0" marR="0" lvl="0" indent="-139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 i="0" u="none" dirty="0">
                <a:solidFill>
                  <a:schemeClr val="dk1"/>
                </a:solidFill>
                <a:latin typeface="Candara" panose="020E0502030303020204" pitchFamily="34" charset="0"/>
              </a:rPr>
              <a:t>Sophie Essam – SENCO and Pastoral Lead</a:t>
            </a:r>
            <a:endParaRPr sz="2400" b="0" i="0" u="none" dirty="0">
              <a:solidFill>
                <a:schemeClr val="dk1"/>
              </a:solidFill>
              <a:latin typeface="Candara" panose="020E0502030303020204" pitchFamily="34" charset="0"/>
              <a:ea typeface="Quintessential"/>
              <a:cs typeface="Quintessential"/>
              <a:sym typeface="Quintessent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intessential"/>
              <a:buNone/>
            </a:pP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Quintessential"/>
              <a:ea typeface="Quintessential"/>
              <a:cs typeface="Quintessential"/>
              <a:sym typeface="Quintessent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dirty="0">
              <a:solidFill>
                <a:schemeClr val="dk1"/>
              </a:solidFill>
              <a:latin typeface="Quintessential"/>
              <a:ea typeface="Quintessential"/>
              <a:cs typeface="Quintessential"/>
              <a:sym typeface="Quintessent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dirty="0">
              <a:solidFill>
                <a:schemeClr val="dk1"/>
              </a:solidFill>
              <a:latin typeface="Quintessential"/>
              <a:ea typeface="Quintessential"/>
              <a:cs typeface="Quintessential"/>
              <a:sym typeface="Quintessent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dirty="0">
              <a:solidFill>
                <a:schemeClr val="dk1"/>
              </a:solidFill>
              <a:latin typeface="Quintessential"/>
              <a:ea typeface="Quintessential"/>
              <a:cs typeface="Quintessential"/>
              <a:sym typeface="Quintessential"/>
            </a:endParaRPr>
          </a:p>
        </p:txBody>
      </p:sp>
      <p:pic>
        <p:nvPicPr>
          <p:cNvPr id="105" name="Google Shape;105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93007" y="3681584"/>
            <a:ext cx="2413000" cy="1731962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8"/>
          <p:cNvSpPr txBox="1"/>
          <p:nvPr/>
        </p:nvSpPr>
        <p:spPr>
          <a:xfrm>
            <a:off x="5899507" y="2744213"/>
            <a:ext cx="3000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>
                <a:solidFill>
                  <a:schemeClr val="dk1"/>
                </a:solidFill>
                <a:latin typeface="Candara" panose="020E0502030303020204" pitchFamily="34" charset="0"/>
              </a:rPr>
              <a:t>James Bennett </a:t>
            </a:r>
            <a:endParaRPr sz="2100" dirty="0">
              <a:solidFill>
                <a:schemeClr val="dk1"/>
              </a:solidFill>
              <a:latin typeface="Candara" panose="020E050203030302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>
                <a:solidFill>
                  <a:schemeClr val="dk1"/>
                </a:solidFill>
                <a:latin typeface="Candara" panose="020E0502030303020204" pitchFamily="34" charset="0"/>
              </a:rPr>
              <a:t>Chair of the Trustees</a:t>
            </a:r>
            <a:endParaRPr sz="1700" dirty="0"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7B7EA2-09F5-43AE-8F53-4A0681C89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294" y="2720361"/>
            <a:ext cx="4975412" cy="345694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"/>
          <p:cNvSpPr txBox="1"/>
          <p:nvPr/>
        </p:nvSpPr>
        <p:spPr>
          <a:xfrm>
            <a:off x="3779837" y="6381750"/>
            <a:ext cx="52562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veat"/>
              <a:buNone/>
            </a:pPr>
            <a:r>
              <a:rPr lang="en-US" sz="1200" b="0" i="0" u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KINDNESS    RESPECT    RESPONSIBILITY    ASPIRATION</a:t>
            </a:r>
            <a:endParaRPr/>
          </a:p>
        </p:txBody>
      </p:sp>
      <p:sp>
        <p:nvSpPr>
          <p:cNvPr id="120" name="Google Shape;120;p6"/>
          <p:cNvSpPr txBox="1"/>
          <p:nvPr/>
        </p:nvSpPr>
        <p:spPr>
          <a:xfrm>
            <a:off x="484094" y="205162"/>
            <a:ext cx="8337177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ntessential"/>
              <a:buNone/>
            </a:pPr>
            <a:r>
              <a:rPr lang="en-US" sz="2800" b="1" i="0" dirty="0">
                <a:solidFill>
                  <a:schemeClr val="dk1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The ‘Acorns’ Team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ntessential"/>
              <a:buNone/>
            </a:pPr>
            <a:r>
              <a:rPr lang="en-US" sz="2000" b="1" dirty="0">
                <a:solidFill>
                  <a:schemeClr val="dk1"/>
                </a:solidFill>
                <a:latin typeface="Quintessential"/>
                <a:sym typeface="Quintessential"/>
              </a:rPr>
              <a:t>(</a:t>
            </a:r>
            <a:r>
              <a:rPr lang="en-US" sz="2000" b="1" i="1" dirty="0">
                <a:solidFill>
                  <a:schemeClr val="dk1"/>
                </a:solidFill>
                <a:latin typeface="Quintessential"/>
                <a:sym typeface="Quintessential"/>
              </a:rPr>
              <a:t>aka</a:t>
            </a:r>
            <a:r>
              <a:rPr lang="en-US" sz="2000" b="1" dirty="0">
                <a:solidFill>
                  <a:schemeClr val="dk1"/>
                </a:solidFill>
                <a:latin typeface="Quintessential"/>
                <a:sym typeface="Quintessential"/>
              </a:rPr>
              <a:t> Reception – Foundation Stage (FS) – Early Years)</a:t>
            </a:r>
            <a:endParaRPr sz="2000" b="1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000" b="0" i="0" u="sng" dirty="0">
              <a:solidFill>
                <a:schemeClr val="dk1"/>
              </a:solidFill>
              <a:latin typeface="Quintessential"/>
              <a:ea typeface="Quintessential"/>
              <a:cs typeface="Quintessential"/>
              <a:sym typeface="Quintessent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dirty="0">
              <a:solidFill>
                <a:schemeClr val="dk1"/>
              </a:solidFill>
              <a:latin typeface="Quintessential"/>
              <a:ea typeface="Quintessential"/>
              <a:cs typeface="Quintessential"/>
              <a:sym typeface="Quintessent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dirty="0">
              <a:solidFill>
                <a:schemeClr val="dk1"/>
              </a:solidFill>
              <a:latin typeface="Quintessential"/>
              <a:ea typeface="Quintessential"/>
              <a:cs typeface="Quintessential"/>
              <a:sym typeface="Quintessent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FC13C94-856B-4E27-A52E-B5F2FA1A20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3" r="10117"/>
          <a:stretch/>
        </p:blipFill>
        <p:spPr>
          <a:xfrm>
            <a:off x="6507932" y="1178168"/>
            <a:ext cx="1505161" cy="173015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9857A0E-3857-4F97-8A71-BC3DFB2BB405}"/>
              </a:ext>
            </a:extLst>
          </p:cNvPr>
          <p:cNvSpPr txBox="1"/>
          <p:nvPr/>
        </p:nvSpPr>
        <p:spPr>
          <a:xfrm>
            <a:off x="6407943" y="3013443"/>
            <a:ext cx="1714365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i="0" u="none" dirty="0" err="1">
                <a:solidFill>
                  <a:schemeClr val="dk1"/>
                </a:solidFill>
                <a:latin typeface="Quintessential" panose="020B0604020202020204" charset="0"/>
              </a:rPr>
              <a:t>Mrs</a:t>
            </a:r>
            <a:r>
              <a:rPr lang="en-US" sz="1400" b="1" i="0" u="none" dirty="0">
                <a:solidFill>
                  <a:schemeClr val="dk1"/>
                </a:solidFill>
                <a:latin typeface="Quintessential" panose="020B0604020202020204" charset="0"/>
              </a:rPr>
              <a:t> Sophie Essam</a:t>
            </a:r>
          </a:p>
          <a:p>
            <a:pPr algn="ctr"/>
            <a:r>
              <a:rPr lang="en-US" sz="900" dirty="0">
                <a:solidFill>
                  <a:schemeClr val="dk1"/>
                </a:solidFill>
                <a:latin typeface="Quintessential" panose="020B0604020202020204" charset="0"/>
              </a:rPr>
              <a:t>Teacher (Friday)</a:t>
            </a:r>
            <a:endParaRPr lang="en-GB" sz="900" dirty="0">
              <a:latin typeface="Quintessential" panose="020B060402020202020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AE3176F-FC16-4F74-9135-BFBD44D42A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852"/>
          <a:stretch/>
        </p:blipFill>
        <p:spPr>
          <a:xfrm>
            <a:off x="1327886" y="3700764"/>
            <a:ext cx="1468258" cy="1822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DC70E0-3E31-4913-ACCC-2C95D9B771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567" y="1155165"/>
            <a:ext cx="1460865" cy="17761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E3A3154-B7F7-4591-9A11-BB53BD186B94}"/>
              </a:ext>
            </a:extLst>
          </p:cNvPr>
          <p:cNvSpPr txBox="1"/>
          <p:nvPr/>
        </p:nvSpPr>
        <p:spPr>
          <a:xfrm>
            <a:off x="4693578" y="3018678"/>
            <a:ext cx="17143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i="0" u="none" dirty="0" err="1">
                <a:solidFill>
                  <a:schemeClr val="dk1"/>
                </a:solidFill>
                <a:latin typeface="Quintessential" panose="020B0604020202020204" charset="0"/>
              </a:rPr>
              <a:t>Mrs</a:t>
            </a:r>
            <a:r>
              <a:rPr lang="en-US" sz="1400" b="1" i="0" u="none" dirty="0">
                <a:solidFill>
                  <a:schemeClr val="dk1"/>
                </a:solidFill>
                <a:latin typeface="Quintessential" panose="020B0604020202020204" charset="0"/>
              </a:rPr>
              <a:t> Leanna Russell</a:t>
            </a:r>
          </a:p>
          <a:p>
            <a:pPr algn="ctr"/>
            <a:r>
              <a:rPr lang="en-US" sz="900" dirty="0">
                <a:solidFill>
                  <a:schemeClr val="dk1"/>
                </a:solidFill>
                <a:latin typeface="Quintessential" panose="020B0604020202020204" charset="0"/>
              </a:rPr>
              <a:t>Foundation Stage Leader and Teacher (Monday-Thursday)</a:t>
            </a:r>
            <a:endParaRPr lang="en-GB" sz="900" dirty="0">
              <a:latin typeface="Quintessential" panose="020B060402020202020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826C6C-CEED-47A3-AFDA-5CD9ED08F5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0262" y="1145006"/>
            <a:ext cx="1490706" cy="17761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3FED07E-C91B-41B3-BAD1-62766222C33A}"/>
              </a:ext>
            </a:extLst>
          </p:cNvPr>
          <p:cNvSpPr txBox="1"/>
          <p:nvPr/>
        </p:nvSpPr>
        <p:spPr>
          <a:xfrm>
            <a:off x="3016895" y="3008519"/>
            <a:ext cx="17143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i="0" u="none" dirty="0">
                <a:solidFill>
                  <a:schemeClr val="dk1"/>
                </a:solidFill>
                <a:latin typeface="Quintessential" panose="020B0604020202020204" charset="0"/>
              </a:rPr>
              <a:t>Miss Jo Watkinson</a:t>
            </a:r>
          </a:p>
          <a:p>
            <a:pPr algn="ctr"/>
            <a:r>
              <a:rPr lang="en-US" sz="900" dirty="0">
                <a:solidFill>
                  <a:schemeClr val="dk1"/>
                </a:solidFill>
                <a:latin typeface="Quintessential" panose="020B0604020202020204" charset="0"/>
              </a:rPr>
              <a:t>Teacher and Foundation Stage SENCO</a:t>
            </a:r>
            <a:endParaRPr lang="en-GB" sz="900" dirty="0">
              <a:latin typeface="Quintessential" panose="020B060402020202020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071CEA-F465-450F-B48F-360DE88355E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60791"/>
          <a:stretch/>
        </p:blipFill>
        <p:spPr>
          <a:xfrm>
            <a:off x="1285611" y="1154756"/>
            <a:ext cx="1468258" cy="178539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D23846A-E6AE-4389-B10E-1DA57E6B5958}"/>
              </a:ext>
            </a:extLst>
          </p:cNvPr>
          <p:cNvSpPr txBox="1"/>
          <p:nvPr/>
        </p:nvSpPr>
        <p:spPr>
          <a:xfrm>
            <a:off x="1024012" y="2997959"/>
            <a:ext cx="198442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i="0" u="none" dirty="0">
                <a:solidFill>
                  <a:schemeClr val="dk1"/>
                </a:solidFill>
                <a:latin typeface="Quintessential" panose="020B0604020202020204" charset="0"/>
              </a:rPr>
              <a:t>Miss Kathryn </a:t>
            </a:r>
            <a:r>
              <a:rPr lang="en-US" sz="1400" b="1" i="0" u="none" dirty="0" err="1">
                <a:solidFill>
                  <a:schemeClr val="dk1"/>
                </a:solidFill>
                <a:latin typeface="Quintessential" panose="020B0604020202020204" charset="0"/>
              </a:rPr>
              <a:t>Leworthy</a:t>
            </a:r>
            <a:endParaRPr lang="en-US" sz="1400" b="1" i="0" u="none" dirty="0">
              <a:solidFill>
                <a:schemeClr val="dk1"/>
              </a:solidFill>
              <a:latin typeface="Quintessential" panose="020B0604020202020204" charset="0"/>
            </a:endParaRPr>
          </a:p>
          <a:p>
            <a:pPr algn="ctr"/>
            <a:r>
              <a:rPr lang="en-US" sz="900" dirty="0">
                <a:solidFill>
                  <a:schemeClr val="dk1"/>
                </a:solidFill>
                <a:latin typeface="Quintessential" panose="020B0604020202020204" charset="0"/>
              </a:rPr>
              <a:t>Higher Level Teaching Assistant</a:t>
            </a:r>
            <a:endParaRPr lang="en-GB" sz="900" dirty="0">
              <a:latin typeface="Quintessential" panose="020B060402020202020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3639CE-1A87-4109-970B-F347C9F725B0}"/>
              </a:ext>
            </a:extLst>
          </p:cNvPr>
          <p:cNvSpPr txBox="1"/>
          <p:nvPr/>
        </p:nvSpPr>
        <p:spPr>
          <a:xfrm>
            <a:off x="1069805" y="5567524"/>
            <a:ext cx="198442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i="0" u="none" dirty="0">
                <a:solidFill>
                  <a:schemeClr val="dk1"/>
                </a:solidFill>
                <a:latin typeface="Quintessential" panose="020B0604020202020204" charset="0"/>
              </a:rPr>
              <a:t>Miss Jessica Vaccaro</a:t>
            </a:r>
          </a:p>
          <a:p>
            <a:pPr algn="ctr"/>
            <a:r>
              <a:rPr lang="en-US" sz="900" dirty="0">
                <a:solidFill>
                  <a:schemeClr val="dk1"/>
                </a:solidFill>
                <a:latin typeface="Quintessential" panose="020B0604020202020204" charset="0"/>
              </a:rPr>
              <a:t>Teaching Assistant</a:t>
            </a:r>
            <a:endParaRPr lang="en-GB" sz="900" dirty="0">
              <a:latin typeface="Quintessential" panose="020B060402020202020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D475E1B-5D6D-49DE-8A2F-52954F0E88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0262" y="3700764"/>
            <a:ext cx="1507632" cy="178563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78A875A-1A98-4000-BE23-C5EFB7E7A85C}"/>
              </a:ext>
            </a:extLst>
          </p:cNvPr>
          <p:cNvSpPr txBox="1"/>
          <p:nvPr/>
        </p:nvSpPr>
        <p:spPr>
          <a:xfrm>
            <a:off x="2840789" y="5583791"/>
            <a:ext cx="198442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i="0" u="none" dirty="0" err="1">
                <a:solidFill>
                  <a:schemeClr val="dk1"/>
                </a:solidFill>
                <a:latin typeface="Quintessential" panose="020B0604020202020204" charset="0"/>
              </a:rPr>
              <a:t>Mrs</a:t>
            </a:r>
            <a:r>
              <a:rPr lang="en-US" sz="1400" b="1" i="0" u="none" dirty="0">
                <a:solidFill>
                  <a:schemeClr val="dk1"/>
                </a:solidFill>
                <a:latin typeface="Quintessential" panose="020B0604020202020204" charset="0"/>
              </a:rPr>
              <a:t> Michelle Heaviside</a:t>
            </a:r>
          </a:p>
          <a:p>
            <a:pPr algn="ctr"/>
            <a:r>
              <a:rPr lang="en-US" sz="900" dirty="0">
                <a:solidFill>
                  <a:schemeClr val="dk1"/>
                </a:solidFill>
                <a:latin typeface="Quintessential" panose="020B0604020202020204" charset="0"/>
              </a:rPr>
              <a:t>Teaching Assistant</a:t>
            </a:r>
            <a:endParaRPr lang="en-GB" sz="900" dirty="0">
              <a:latin typeface="Quintessential" panose="020B060402020202020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0E9EBE2-037E-4345-80B3-D3AD070E68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47378" y="3717922"/>
            <a:ext cx="1407053" cy="176847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0712BAC-82C8-43A4-B360-FCA472B8D173}"/>
              </a:ext>
            </a:extLst>
          </p:cNvPr>
          <p:cNvSpPr txBox="1"/>
          <p:nvPr/>
        </p:nvSpPr>
        <p:spPr>
          <a:xfrm>
            <a:off x="4624970" y="5566937"/>
            <a:ext cx="198442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i="0" u="none" dirty="0" err="1">
                <a:solidFill>
                  <a:schemeClr val="dk1"/>
                </a:solidFill>
                <a:latin typeface="Quintessential" panose="020B0604020202020204" charset="0"/>
              </a:rPr>
              <a:t>Mrs</a:t>
            </a:r>
            <a:r>
              <a:rPr lang="en-US" sz="1400" b="1" i="0" u="none" dirty="0">
                <a:solidFill>
                  <a:schemeClr val="dk1"/>
                </a:solidFill>
                <a:latin typeface="Quintessential" panose="020B0604020202020204" charset="0"/>
              </a:rPr>
              <a:t> Anna Peart</a:t>
            </a:r>
          </a:p>
          <a:p>
            <a:pPr algn="ctr"/>
            <a:r>
              <a:rPr lang="en-US" sz="900" dirty="0">
                <a:solidFill>
                  <a:schemeClr val="dk1"/>
                </a:solidFill>
                <a:latin typeface="Quintessential" panose="020B0604020202020204" charset="0"/>
              </a:rPr>
              <a:t>Teaching Assistant</a:t>
            </a:r>
            <a:endParaRPr lang="en-GB" sz="900" dirty="0">
              <a:latin typeface="Quintessential" panose="020B060402020202020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2DF9423-C5B3-4114-B5BE-2A5D62DF60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07932" y="3742996"/>
            <a:ext cx="1505160" cy="171293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4844ED2-C436-44D8-801A-432433F8E5D3}"/>
              </a:ext>
            </a:extLst>
          </p:cNvPr>
          <p:cNvSpPr txBox="1"/>
          <p:nvPr/>
        </p:nvSpPr>
        <p:spPr>
          <a:xfrm>
            <a:off x="6218128" y="5547978"/>
            <a:ext cx="198442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i="0" u="none" dirty="0" err="1">
                <a:solidFill>
                  <a:schemeClr val="dk1"/>
                </a:solidFill>
                <a:latin typeface="Quintessential" panose="020B0604020202020204" charset="0"/>
              </a:rPr>
              <a:t>Mrs</a:t>
            </a:r>
            <a:r>
              <a:rPr lang="en-US" sz="1400" b="1" i="0" u="none" dirty="0">
                <a:solidFill>
                  <a:schemeClr val="dk1"/>
                </a:solidFill>
                <a:latin typeface="Quintessential" panose="020B0604020202020204" charset="0"/>
              </a:rPr>
              <a:t> Gemma Duggan</a:t>
            </a:r>
          </a:p>
          <a:p>
            <a:pPr algn="ctr"/>
            <a:r>
              <a:rPr lang="en-US" sz="900" dirty="0">
                <a:solidFill>
                  <a:schemeClr val="dk1"/>
                </a:solidFill>
                <a:latin typeface="Quintessential" panose="020B0604020202020204" charset="0"/>
              </a:rPr>
              <a:t>Teaching Assistant</a:t>
            </a:r>
            <a:endParaRPr lang="en-GB" sz="900" dirty="0">
              <a:latin typeface="Quintessential" panose="020B0604020202020204" charset="0"/>
            </a:endParaRP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7"/>
          <p:cNvSpPr txBox="1"/>
          <p:nvPr/>
        </p:nvSpPr>
        <p:spPr>
          <a:xfrm>
            <a:off x="3779837" y="6381750"/>
            <a:ext cx="52562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veat"/>
              <a:buNone/>
            </a:pPr>
            <a:r>
              <a:rPr lang="en-US" sz="1200" b="0" i="0" u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KINDNESS    RESPECT    RESPONSIBILITY    ASPIRATION</a:t>
            </a:r>
            <a:endParaRPr/>
          </a:p>
        </p:txBody>
      </p:sp>
      <p:sp>
        <p:nvSpPr>
          <p:cNvPr id="113" name="Google Shape;113;p7"/>
          <p:cNvSpPr txBox="1"/>
          <p:nvPr/>
        </p:nvSpPr>
        <p:spPr>
          <a:xfrm>
            <a:off x="4221325" y="824375"/>
            <a:ext cx="4680600" cy="24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ntessential"/>
              <a:buNone/>
            </a:pPr>
            <a:r>
              <a:rPr lang="en-US" sz="2800" b="1" i="0" dirty="0">
                <a:solidFill>
                  <a:schemeClr val="dk1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Front Office Team</a:t>
            </a:r>
            <a:endParaRPr sz="2800" b="1" i="0" dirty="0">
              <a:solidFill>
                <a:schemeClr val="dk1"/>
              </a:solidFill>
              <a:latin typeface="Quintessential"/>
              <a:ea typeface="Quintessential"/>
              <a:cs typeface="Quintessential"/>
              <a:sym typeface="Quintessent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ntessential"/>
              <a:buNone/>
            </a:pPr>
            <a:endParaRPr sz="2800" u="sng" dirty="0">
              <a:solidFill>
                <a:schemeClr val="dk1"/>
              </a:solidFill>
              <a:latin typeface="Quintessential"/>
              <a:ea typeface="Quintessential"/>
              <a:cs typeface="Quintessential"/>
              <a:sym typeface="Quintessent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intessential"/>
              <a:buNone/>
            </a:pPr>
            <a:r>
              <a:rPr lang="en-US" sz="2400" i="0" u="none" dirty="0">
                <a:solidFill>
                  <a:schemeClr val="dk1"/>
                </a:solidFill>
                <a:latin typeface="Quintessential" panose="020B0604020202020204" charset="0"/>
              </a:rPr>
              <a:t>Sam Newman – Administrator</a:t>
            </a:r>
            <a:r>
              <a:rPr lang="en-US" sz="2400" dirty="0">
                <a:solidFill>
                  <a:schemeClr val="dk1"/>
                </a:solidFill>
                <a:latin typeface="Quintessential" panose="020B0604020202020204" charset="0"/>
              </a:rPr>
              <a:t>, A</a:t>
            </a:r>
            <a:r>
              <a:rPr lang="en-US" sz="2400" i="0" u="none" dirty="0">
                <a:solidFill>
                  <a:schemeClr val="dk1"/>
                </a:solidFill>
                <a:latin typeface="Quintessential" panose="020B0604020202020204" charset="0"/>
              </a:rPr>
              <a:t>ttendance and PTA Liaison</a:t>
            </a:r>
            <a:endParaRPr sz="2400" i="0" u="none" dirty="0">
              <a:solidFill>
                <a:schemeClr val="dk1"/>
              </a:solidFill>
              <a:latin typeface="Quintessential" panose="020B060402020202020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intessential"/>
              <a:buNone/>
            </a:pPr>
            <a:endParaRPr sz="2400" dirty="0">
              <a:solidFill>
                <a:schemeClr val="dk1"/>
              </a:solidFill>
              <a:latin typeface="Quintessential" panose="020B060402020202020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intessential"/>
              <a:buNone/>
            </a:pPr>
            <a:r>
              <a:rPr lang="en-US" sz="2400" i="0" u="none" dirty="0">
                <a:solidFill>
                  <a:schemeClr val="dk1"/>
                </a:solidFill>
                <a:latin typeface="Quintessential" panose="020B0604020202020204" charset="0"/>
              </a:rPr>
              <a:t>Laura </a:t>
            </a:r>
            <a:r>
              <a:rPr lang="en-US" sz="2400" i="0" u="none" dirty="0" err="1">
                <a:solidFill>
                  <a:schemeClr val="dk1"/>
                </a:solidFill>
                <a:latin typeface="Quintessential" panose="020B0604020202020204" charset="0"/>
              </a:rPr>
              <a:t>Malladine</a:t>
            </a:r>
            <a:r>
              <a:rPr lang="en-US" sz="2400" i="0" u="none" dirty="0">
                <a:solidFill>
                  <a:schemeClr val="dk1"/>
                </a:solidFill>
                <a:latin typeface="Quintessential" panose="020B0604020202020204" charset="0"/>
              </a:rPr>
              <a:t> – Administrator</a:t>
            </a:r>
            <a:endParaRPr dirty="0">
              <a:latin typeface="Quintessential" panose="020B0604020202020204" charset="0"/>
            </a:endParaRPr>
          </a:p>
        </p:txBody>
      </p:sp>
      <p:pic>
        <p:nvPicPr>
          <p:cNvPr id="114" name="Google Shape;114;p7"/>
          <p:cNvPicPr preferRelativeResize="0"/>
          <p:nvPr/>
        </p:nvPicPr>
        <p:blipFill rotWithShape="1">
          <a:blip r:embed="rId3">
            <a:alphaModFix/>
          </a:blip>
          <a:srcRect l="36352" r="4490"/>
          <a:stretch/>
        </p:blipFill>
        <p:spPr>
          <a:xfrm>
            <a:off x="304075" y="115000"/>
            <a:ext cx="3356150" cy="662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230609" y="5619650"/>
            <a:ext cx="1650000" cy="104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">
            <a:off x="7830175" y="2529863"/>
            <a:ext cx="1025550" cy="1798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2"/>
          <p:cNvPicPr preferRelativeResize="0"/>
          <p:nvPr/>
        </p:nvPicPr>
        <p:blipFill rotWithShape="1">
          <a:blip r:embed="rId5">
            <a:alphaModFix/>
          </a:blip>
          <a:srcRect l="-23019" r="-12"/>
          <a:stretch/>
        </p:blipFill>
        <p:spPr>
          <a:xfrm>
            <a:off x="6777175" y="4060423"/>
            <a:ext cx="2103437" cy="155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52199" y="4060416"/>
            <a:ext cx="1025550" cy="1559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">
            <a:off x="6252188" y="2578888"/>
            <a:ext cx="1566862" cy="1700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2"/>
          <p:cNvPicPr preferRelativeResize="0"/>
          <p:nvPr/>
        </p:nvPicPr>
        <p:blipFill rotWithShape="1">
          <a:blip r:embed="rId8">
            <a:alphaModFix/>
          </a:blip>
          <a:srcRect t="31829"/>
          <a:stretch/>
        </p:blipFill>
        <p:spPr>
          <a:xfrm rot="7">
            <a:off x="6252200" y="1830653"/>
            <a:ext cx="2632300" cy="74822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2"/>
          <p:cNvSpPr txBox="1"/>
          <p:nvPr/>
        </p:nvSpPr>
        <p:spPr>
          <a:xfrm>
            <a:off x="103200" y="178350"/>
            <a:ext cx="412950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ntessential"/>
              <a:buNone/>
            </a:pPr>
            <a:r>
              <a:rPr lang="en-US" sz="2800" b="1" i="0" dirty="0">
                <a:solidFill>
                  <a:schemeClr val="dk1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The PTA: </a:t>
            </a:r>
            <a:r>
              <a:rPr lang="en-US" dirty="0"/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ntessential"/>
              <a:buNone/>
            </a:pPr>
            <a:r>
              <a:rPr lang="en-US" sz="2800" b="0" i="0" u="none" dirty="0">
                <a:solidFill>
                  <a:schemeClr val="dk1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Laura Kenyo</a:t>
            </a:r>
            <a:r>
              <a:rPr lang="en-US" sz="2800" dirty="0">
                <a:solidFill>
                  <a:schemeClr val="dk1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n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ntessential"/>
              <a:buNone/>
            </a:pPr>
            <a:r>
              <a:rPr lang="en-US" sz="2800" dirty="0">
                <a:solidFill>
                  <a:schemeClr val="dk1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and </a:t>
            </a:r>
            <a:r>
              <a:rPr lang="en-US" sz="2800" b="0" i="0" u="none" dirty="0">
                <a:solidFill>
                  <a:schemeClr val="dk1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Felicity Morris</a:t>
            </a:r>
            <a:endParaRPr dirty="0"/>
          </a:p>
        </p:txBody>
      </p:sp>
      <p:pic>
        <p:nvPicPr>
          <p:cNvPr id="142" name="Google Shape;142;p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375776" y="1830661"/>
            <a:ext cx="1865300" cy="209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2" descr="A picture containing calendar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375787" y="3923578"/>
            <a:ext cx="1829262" cy="2742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-2">
            <a:off x="6205062" y="5619625"/>
            <a:ext cx="1025525" cy="1046161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2"/>
          <p:cNvSpPr txBox="1"/>
          <p:nvPr/>
        </p:nvSpPr>
        <p:spPr>
          <a:xfrm>
            <a:off x="551463" y="1662729"/>
            <a:ext cx="3548100" cy="19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ndara" panose="020E0502030303020204" pitchFamily="34" charset="0"/>
                <a:ea typeface="Quintessential"/>
                <a:cs typeface="Quintessential"/>
                <a:sym typeface="Quintessential"/>
              </a:rPr>
              <a:t>What is the PTA?</a:t>
            </a:r>
            <a:endParaRPr sz="1800" b="1" dirty="0">
              <a:solidFill>
                <a:schemeClr val="dk1"/>
              </a:solidFill>
              <a:latin typeface="Candara" panose="020E0502030303020204" pitchFamily="34" charset="0"/>
              <a:ea typeface="Quintessential"/>
              <a:cs typeface="Quintessential"/>
              <a:sym typeface="Quintessential"/>
            </a:endParaRPr>
          </a:p>
          <a:p>
            <a:pPr marL="4572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 dirty="0">
                <a:solidFill>
                  <a:schemeClr val="dk1"/>
                </a:solidFill>
                <a:latin typeface="Candara" panose="020E0502030303020204" pitchFamily="34" charset="0"/>
              </a:rPr>
              <a:t>Registered charity</a:t>
            </a:r>
            <a:endParaRPr sz="1800" dirty="0">
              <a:solidFill>
                <a:schemeClr val="dk1"/>
              </a:solidFill>
              <a:latin typeface="Candara" panose="020E0502030303020204" pitchFamily="34" charset="0"/>
            </a:endParaRPr>
          </a:p>
          <a:p>
            <a:pPr marL="4572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 dirty="0">
                <a:solidFill>
                  <a:schemeClr val="dk1"/>
                </a:solidFill>
                <a:latin typeface="Candara" panose="020E0502030303020204" pitchFamily="34" charset="0"/>
              </a:rPr>
              <a:t>Enhance the education for all children (e.g. new library)</a:t>
            </a:r>
            <a:endParaRPr sz="1800" dirty="0">
              <a:solidFill>
                <a:schemeClr val="dk1"/>
              </a:solidFill>
              <a:latin typeface="Candara" panose="020E0502030303020204" pitchFamily="34" charset="0"/>
            </a:endParaRPr>
          </a:p>
          <a:p>
            <a:pPr marL="4572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 dirty="0">
                <a:solidFill>
                  <a:schemeClr val="dk1"/>
                </a:solidFill>
                <a:latin typeface="Candara" panose="020E0502030303020204" pitchFamily="34" charset="0"/>
              </a:rPr>
              <a:t>Raise funds</a:t>
            </a:r>
            <a:endParaRPr sz="1800" dirty="0">
              <a:solidFill>
                <a:schemeClr val="dk1"/>
              </a:solidFill>
              <a:latin typeface="Candara" panose="020E0502030303020204" pitchFamily="34" charset="0"/>
            </a:endParaRPr>
          </a:p>
          <a:p>
            <a:pPr marL="4572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 dirty="0">
                <a:solidFill>
                  <a:schemeClr val="dk1"/>
                </a:solidFill>
                <a:latin typeface="Candara" panose="020E0502030303020204" pitchFamily="34" charset="0"/>
              </a:rPr>
              <a:t>Provide resources</a:t>
            </a:r>
            <a:endParaRPr sz="1800" dirty="0">
              <a:solidFill>
                <a:schemeClr val="dk1"/>
              </a:solidFill>
              <a:latin typeface="Candara" panose="020E0502030303020204" pitchFamily="34" charset="0"/>
            </a:endParaRPr>
          </a:p>
          <a:p>
            <a:pPr marL="4572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 dirty="0">
                <a:solidFill>
                  <a:schemeClr val="dk1"/>
                </a:solidFill>
                <a:latin typeface="Candara" panose="020E0502030303020204" pitchFamily="34" charset="0"/>
              </a:rPr>
              <a:t>Social events</a:t>
            </a:r>
            <a:endParaRPr sz="1800" dirty="0">
              <a:solidFill>
                <a:schemeClr val="dk1"/>
              </a:solidFill>
              <a:latin typeface="Candara" panose="020E0502030303020204" pitchFamily="34" charset="0"/>
            </a:endParaRPr>
          </a:p>
          <a:p>
            <a:pPr marL="4572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 dirty="0">
                <a:solidFill>
                  <a:schemeClr val="dk1"/>
                </a:solidFill>
                <a:latin typeface="Candara" panose="020E0502030303020204" pitchFamily="34" charset="0"/>
              </a:rPr>
              <a:t>Support special events</a:t>
            </a:r>
            <a:endParaRPr sz="1800" dirty="0">
              <a:solidFill>
                <a:schemeClr val="dk1"/>
              </a:solidFill>
              <a:latin typeface="Candara" panose="020E0502030303020204" pitchFamily="34" charset="0"/>
            </a:endParaRPr>
          </a:p>
        </p:txBody>
      </p:sp>
      <p:sp>
        <p:nvSpPr>
          <p:cNvPr id="146" name="Google Shape;146;p12"/>
          <p:cNvSpPr txBox="1"/>
          <p:nvPr/>
        </p:nvSpPr>
        <p:spPr>
          <a:xfrm>
            <a:off x="4375775" y="94550"/>
            <a:ext cx="4462200" cy="17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ndara" panose="020E0502030303020204" pitchFamily="34" charset="0"/>
                <a:ea typeface="Quintessential"/>
                <a:cs typeface="Quintessential"/>
                <a:sym typeface="Quintessential"/>
              </a:rPr>
              <a:t>How to get involved?</a:t>
            </a:r>
            <a:endParaRPr sz="1800" b="1" dirty="0">
              <a:solidFill>
                <a:schemeClr val="dk1"/>
              </a:solidFill>
              <a:latin typeface="Candara" panose="020E0502030303020204" pitchFamily="34" charset="0"/>
              <a:ea typeface="Quintessential"/>
              <a:cs typeface="Quintessential"/>
              <a:sym typeface="Quintessential"/>
            </a:endParaRPr>
          </a:p>
          <a:p>
            <a:pPr marL="4572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 dirty="0">
                <a:solidFill>
                  <a:schemeClr val="dk1"/>
                </a:solidFill>
                <a:latin typeface="Candara" panose="020E0502030303020204" pitchFamily="34" charset="0"/>
              </a:rPr>
              <a:t>Join meetings</a:t>
            </a:r>
            <a:endParaRPr sz="1800" dirty="0">
              <a:solidFill>
                <a:schemeClr val="dk1"/>
              </a:solidFill>
              <a:latin typeface="Candara" panose="020E0502030303020204" pitchFamily="34" charset="0"/>
            </a:endParaRPr>
          </a:p>
          <a:p>
            <a:pPr marL="4572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 dirty="0">
                <a:solidFill>
                  <a:schemeClr val="dk1"/>
                </a:solidFill>
                <a:latin typeface="Candara" panose="020E0502030303020204" pitchFamily="34" charset="0"/>
              </a:rPr>
              <a:t>Help with events (before or during)</a:t>
            </a:r>
            <a:endParaRPr sz="1800" dirty="0">
              <a:solidFill>
                <a:schemeClr val="dk1"/>
              </a:solidFill>
              <a:latin typeface="Candara" panose="020E0502030303020204" pitchFamily="34" charset="0"/>
            </a:endParaRPr>
          </a:p>
          <a:p>
            <a:pPr marL="4572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 dirty="0">
                <a:solidFill>
                  <a:schemeClr val="dk1"/>
                </a:solidFill>
                <a:latin typeface="Candara" panose="020E0502030303020204" pitchFamily="34" charset="0"/>
              </a:rPr>
              <a:t>Share your skills</a:t>
            </a:r>
            <a:endParaRPr sz="1800" dirty="0">
              <a:solidFill>
                <a:schemeClr val="dk1"/>
              </a:solidFill>
              <a:latin typeface="Candara" panose="020E0502030303020204" pitchFamily="34" charset="0"/>
            </a:endParaRPr>
          </a:p>
          <a:p>
            <a:pPr marL="4572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 dirty="0">
                <a:solidFill>
                  <a:schemeClr val="dk1"/>
                </a:solidFill>
                <a:latin typeface="Candara" panose="020E0502030303020204" pitchFamily="34" charset="0"/>
              </a:rPr>
              <a:t>Join the PTA FB</a:t>
            </a:r>
            <a:endParaRPr sz="1800" dirty="0">
              <a:solidFill>
                <a:schemeClr val="dk1"/>
              </a:solidFill>
              <a:latin typeface="Candara" panose="020E0502030303020204" pitchFamily="34" charset="0"/>
            </a:endParaRPr>
          </a:p>
          <a:p>
            <a:pPr marL="4572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 dirty="0">
                <a:solidFill>
                  <a:schemeClr val="dk1"/>
                </a:solidFill>
                <a:latin typeface="Candara" panose="020E0502030303020204" pitchFamily="34" charset="0"/>
              </a:rPr>
              <a:t>Sign up for Amazon Smile - select St Margaret’s</a:t>
            </a:r>
            <a:endParaRPr sz="1800" dirty="0">
              <a:solidFill>
                <a:schemeClr val="dk1"/>
              </a:solidFill>
              <a:latin typeface="Candara" panose="020E0502030303020204" pitchFamily="34" charset="0"/>
            </a:endParaRPr>
          </a:p>
        </p:txBody>
      </p:sp>
      <p:pic>
        <p:nvPicPr>
          <p:cNvPr id="147" name="Google Shape;147;p1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95352" y="3847900"/>
            <a:ext cx="1501022" cy="195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330150" y="3847900"/>
            <a:ext cx="1493202" cy="195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7;p15">
            <a:extLst>
              <a:ext uri="{FF2B5EF4-FFF2-40B4-BE49-F238E27FC236}">
                <a16:creationId xmlns:a16="http://schemas.microsoft.com/office/drawing/2014/main" id="{B7208CE6-93D3-49BF-959C-7264CB86FC2F}"/>
              </a:ext>
            </a:extLst>
          </p:cNvPr>
          <p:cNvSpPr txBox="1"/>
          <p:nvPr/>
        </p:nvSpPr>
        <p:spPr>
          <a:xfrm>
            <a:off x="873086" y="74798"/>
            <a:ext cx="847710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2800" b="1" i="0" u="none" dirty="0">
                <a:solidFill>
                  <a:schemeClr val="dk1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Working in </a:t>
            </a:r>
            <a:r>
              <a:rPr lang="en-US" sz="2800" b="1" dirty="0">
                <a:solidFill>
                  <a:schemeClr val="dk1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P</a:t>
            </a:r>
            <a:r>
              <a:rPr lang="en-US" sz="2800" b="1" i="0" u="none" dirty="0">
                <a:solidFill>
                  <a:schemeClr val="dk1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artnership - Home – School - 7 </a:t>
            </a:r>
            <a:r>
              <a:rPr lang="en-US" sz="2800" b="1" dirty="0">
                <a:solidFill>
                  <a:schemeClr val="dk1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Y</a:t>
            </a:r>
            <a:r>
              <a:rPr lang="en-US" sz="2800" b="1" i="0" u="none" dirty="0">
                <a:solidFill>
                  <a:schemeClr val="dk1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ears</a:t>
            </a:r>
            <a:endParaRPr sz="2800" b="1" dirty="0">
              <a:latin typeface="Quintessential"/>
              <a:ea typeface="Quintessential"/>
              <a:cs typeface="Quintessential"/>
              <a:sym typeface="Quintessential"/>
            </a:endParaRPr>
          </a:p>
        </p:txBody>
      </p:sp>
      <p:sp>
        <p:nvSpPr>
          <p:cNvPr id="6" name="Google Shape;385;p30">
            <a:extLst>
              <a:ext uri="{FF2B5EF4-FFF2-40B4-BE49-F238E27FC236}">
                <a16:creationId xmlns:a16="http://schemas.microsoft.com/office/drawing/2014/main" id="{8F416BF2-4722-4E2E-8C48-4BBECBF08E87}"/>
              </a:ext>
            </a:extLst>
          </p:cNvPr>
          <p:cNvSpPr txBox="1">
            <a:spLocks/>
          </p:cNvSpPr>
          <p:nvPr/>
        </p:nvSpPr>
        <p:spPr>
          <a:xfrm>
            <a:off x="134471" y="597622"/>
            <a:ext cx="7239000" cy="6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632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24"/>
              <a:buFont typeface="Noto Sans Symbols"/>
              <a:buChar char="🞂"/>
              <a:defRPr sz="27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25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◦"/>
              <a:defRPr sz="23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●"/>
              <a:defRPr sz="21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●"/>
              <a:defRPr sz="19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■"/>
              <a:defRPr sz="18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■"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■"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■"/>
              <a:defRPr sz="16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marL="109538" indent="0">
              <a:buSzPts val="1836"/>
              <a:buFont typeface="Noto Sans Symbols"/>
              <a:buNone/>
            </a:pPr>
            <a:r>
              <a:rPr lang="en-GB" sz="2400" b="1" dirty="0">
                <a:latin typeface="Candara" panose="020E0502030303020204" pitchFamily="34" charset="0"/>
                <a:ea typeface="Quattrocento Sans"/>
                <a:cs typeface="Quattrocento Sans"/>
                <a:sym typeface="Quattrocento Sans"/>
              </a:rPr>
              <a:t>General information and updates: w</a:t>
            </a:r>
            <a:r>
              <a:rPr lang="en-GB" sz="2400" dirty="0">
                <a:latin typeface="Candara" panose="020E0502030303020204" pitchFamily="34" charset="0"/>
                <a:ea typeface="Quattrocento Sans"/>
                <a:cs typeface="Quattrocento Sans"/>
                <a:sym typeface="Quattrocento Sans"/>
              </a:rPr>
              <a:t>eekly school newsletter, website (home page ‘Parents’ tab, Facebook, emails, texts, parents meetings (briefly on the gate or book an appointment)</a:t>
            </a:r>
          </a:p>
          <a:p>
            <a:pPr marL="109538" indent="0">
              <a:buSzPts val="1836"/>
              <a:buFont typeface="Noto Sans Symbols"/>
              <a:buNone/>
            </a:pPr>
            <a:endParaRPr lang="en-GB" sz="2400" dirty="0">
              <a:latin typeface="Candara" panose="020E0502030303020204" pitchFamily="34" charset="0"/>
              <a:sym typeface="Quattrocento Sans"/>
            </a:endParaRPr>
          </a:p>
          <a:p>
            <a:pPr marL="109538" indent="0">
              <a:buSzPts val="1836"/>
              <a:buFont typeface="Noto Sans Symbols"/>
              <a:buNone/>
            </a:pPr>
            <a:r>
              <a:rPr lang="en-GB" sz="2400" b="1" dirty="0">
                <a:latin typeface="Candara" panose="020E0502030303020204" pitchFamily="34" charset="0"/>
                <a:sym typeface="Quattrocento Sans"/>
              </a:rPr>
              <a:t>Curriculum information: </a:t>
            </a:r>
            <a:r>
              <a:rPr lang="en-GB" sz="2400" dirty="0">
                <a:latin typeface="Candara" panose="020E0502030303020204" pitchFamily="34" charset="0"/>
                <a:sym typeface="Quattrocento Sans"/>
              </a:rPr>
              <a:t>website (Curriculum Information), Foundation Stage Newsletter, parent workshops.</a:t>
            </a:r>
          </a:p>
          <a:p>
            <a:pPr marL="109538" indent="0">
              <a:buSzPts val="1836"/>
              <a:buFont typeface="Noto Sans Symbols"/>
              <a:buNone/>
            </a:pPr>
            <a:endParaRPr lang="en-GB" sz="2400" dirty="0">
              <a:latin typeface="Candara" panose="020E0502030303020204" pitchFamily="34" charset="0"/>
            </a:endParaRPr>
          </a:p>
          <a:p>
            <a:pPr marL="109538" indent="0">
              <a:buSzPts val="1836"/>
              <a:buFont typeface="Noto Sans Symbols"/>
              <a:buNone/>
            </a:pPr>
            <a:r>
              <a:rPr lang="en-GB" sz="2400" b="1" dirty="0">
                <a:latin typeface="Candara" panose="020E0502030303020204" pitchFamily="34" charset="0"/>
              </a:rPr>
              <a:t>Progress with learning: </a:t>
            </a:r>
            <a:r>
              <a:rPr lang="en-GB" sz="2400" dirty="0">
                <a:latin typeface="Candara" panose="020E0502030303020204" pitchFamily="34" charset="0"/>
              </a:rPr>
              <a:t>parent consultations, </a:t>
            </a:r>
          </a:p>
          <a:p>
            <a:pPr marL="109538" indent="0">
              <a:buSzPts val="1836"/>
              <a:buFont typeface="Noto Sans Symbols"/>
              <a:buNone/>
            </a:pPr>
            <a:r>
              <a:rPr lang="en-GB" sz="2400" dirty="0">
                <a:latin typeface="Candara" panose="020E0502030303020204" pitchFamily="34" charset="0"/>
              </a:rPr>
              <a:t>end of year reports and informal conversations.</a:t>
            </a:r>
          </a:p>
          <a:p>
            <a:pPr marL="109538" indent="0">
              <a:buSzPts val="1836"/>
              <a:buFont typeface="Noto Sans Symbols"/>
              <a:buNone/>
            </a:pPr>
            <a:endParaRPr lang="en-GB" sz="2400" dirty="0">
              <a:latin typeface="Candara" panose="020E0502030303020204" pitchFamily="34" charset="0"/>
            </a:endParaRPr>
          </a:p>
          <a:p>
            <a:pPr marL="109538" indent="0">
              <a:buSzPts val="1836"/>
              <a:buFont typeface="Noto Sans Symbols"/>
              <a:buNone/>
            </a:pPr>
            <a:r>
              <a:rPr lang="en-GB" sz="2400" b="1" dirty="0">
                <a:latin typeface="Candara" panose="020E0502030303020204" pitchFamily="34" charset="0"/>
              </a:rPr>
              <a:t>Health, wellbeing, clubs and meals: </a:t>
            </a:r>
          </a:p>
          <a:p>
            <a:pPr marL="109538" indent="0">
              <a:buSzPts val="1836"/>
              <a:buFont typeface="Noto Sans Symbols"/>
              <a:buNone/>
            </a:pPr>
            <a:r>
              <a:rPr lang="en-GB" sz="2400" dirty="0">
                <a:latin typeface="Candara" panose="020E0502030303020204" pitchFamily="34" charset="0"/>
              </a:rPr>
              <a:t>School Gateway app and Medical Tracker</a:t>
            </a:r>
            <a:endParaRPr lang="en-GB" sz="2400" dirty="0">
              <a:latin typeface="Candara" panose="020E0502030303020204" pitchFamily="34" charset="0"/>
              <a:ea typeface="Quattrocento Sans"/>
              <a:cs typeface="Quattrocento Sans"/>
              <a:sym typeface="Quattrocento Sans"/>
            </a:endParaRPr>
          </a:p>
          <a:p>
            <a:pPr marL="365125" indent="-139001">
              <a:buSzPts val="1836"/>
              <a:buFont typeface="Noto Sans Symbols"/>
              <a:buNone/>
            </a:pPr>
            <a:endParaRPr lang="en-GB" sz="2400" dirty="0">
              <a:latin typeface="Candara" panose="020E0502030303020204" pitchFamily="34" charset="0"/>
              <a:ea typeface="Quattrocento Sans"/>
              <a:cs typeface="Quattrocento Sans"/>
              <a:sym typeface="Quattrocento Sans"/>
            </a:endParaRPr>
          </a:p>
          <a:p>
            <a:pPr marL="365125" indent="-139001">
              <a:buSzPts val="1836"/>
              <a:buFont typeface="Noto Sans Symbols"/>
              <a:buNone/>
            </a:pPr>
            <a:endParaRPr lang="en-GB" sz="2400" dirty="0">
              <a:latin typeface="Candara" panose="020E0502030303020204" pitchFamily="34" charset="0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30FD46-352D-473F-B658-35D7C70A4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3471" y="751636"/>
            <a:ext cx="1649506" cy="23313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3B69F5-7D97-4997-889C-8BD2730DC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0227" y="3524385"/>
            <a:ext cx="1310543" cy="11292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E7D30E-DA9B-48FE-A786-1000DFC29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8376" y="5006660"/>
            <a:ext cx="2424499" cy="171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203499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Concourse">
  <a:themeElements>
    <a:clrScheme name="Custom 4">
      <a:dk1>
        <a:srgbClr val="000000"/>
      </a:dk1>
      <a:lt1>
        <a:srgbClr val="FFFFFF"/>
      </a:lt1>
      <a:dk2>
        <a:srgbClr val="AC66BB"/>
      </a:dk2>
      <a:lt2>
        <a:srgbClr val="F4E7ED"/>
      </a:lt2>
      <a:accent1>
        <a:srgbClr val="AC66BB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837</TotalTime>
  <Words>994</Words>
  <Application>Microsoft Office PowerPoint</Application>
  <PresentationFormat>On-screen Show (4:3)</PresentationFormat>
  <Paragraphs>142</Paragraphs>
  <Slides>17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Noto Sans Symbols</vt:lpstr>
      <vt:lpstr>Dancing Script</vt:lpstr>
      <vt:lpstr>Quattrocento Sans</vt:lpstr>
      <vt:lpstr>Quintessential</vt:lpstr>
      <vt:lpstr>Arial</vt:lpstr>
      <vt:lpstr>Candara</vt:lpstr>
      <vt:lpstr>Caveat</vt:lpstr>
      <vt:lpstr>Lucida Sans</vt:lpstr>
      <vt:lpstr>Verdana</vt:lpstr>
      <vt:lpstr>Concourse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Transition into School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sstell</dc:creator>
  <cp:lastModifiedBy>Timothy HUGHES</cp:lastModifiedBy>
  <cp:revision>38</cp:revision>
  <dcterms:created xsi:type="dcterms:W3CDTF">2011-06-14T08:43:05Z</dcterms:created>
  <dcterms:modified xsi:type="dcterms:W3CDTF">2024-06-27T18:50:16Z</dcterms:modified>
</cp:coreProperties>
</file>