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78" r:id="rId3"/>
    <p:sldId id="258" r:id="rId4"/>
    <p:sldId id="261" r:id="rId5"/>
    <p:sldId id="262" r:id="rId6"/>
    <p:sldId id="263" r:id="rId7"/>
    <p:sldId id="266" r:id="rId8"/>
    <p:sldId id="268" r:id="rId9"/>
    <p:sldId id="267" r:id="rId10"/>
    <p:sldId id="270" r:id="rId11"/>
    <p:sldId id="269" r:id="rId12"/>
    <p:sldId id="265" r:id="rId13"/>
    <p:sldId id="271" r:id="rId14"/>
    <p:sldId id="272" r:id="rId15"/>
    <p:sldId id="273" r:id="rId16"/>
    <p:sldId id="274" r:id="rId17"/>
    <p:sldId id="275" r:id="rId18"/>
    <p:sldId id="276" r:id="rId19"/>
    <p:sldId id="259" r:id="rId20"/>
    <p:sldId id="277" r:id="rId21"/>
    <p:sldId id="279" r:id="rId22"/>
    <p:sldId id="280" r:id="rId23"/>
    <p:sldId id="281" r:id="rId24"/>
    <p:sldId id="282" r:id="rId25"/>
    <p:sldId id="283" r:id="rId26"/>
    <p:sldId id="285" r:id="rId27"/>
    <p:sldId id="284" r:id="rId28"/>
    <p:sldId id="286" r:id="rId29"/>
    <p:sldId id="287" r:id="rId30"/>
    <p:sldId id="260" r:id="rId31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3" roundtripDataSignature="AMtx7miaDsD3nTDAixtKtPSLlAg9BVIlg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0"/>
  </p:normalViewPr>
  <p:slideViewPr>
    <p:cSldViewPr snapToGrid="0">
      <p:cViewPr>
        <p:scale>
          <a:sx n="60" d="100"/>
          <a:sy n="60" d="100"/>
        </p:scale>
        <p:origin x="-408" y="-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1523091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bcd6842cac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" name="Google Shape;101;gbcd6842cac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be061457a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gbe061457a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bfeb1274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gbfeb12746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fe9356c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bfe9356c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5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5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1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23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4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746" y="3277643"/>
            <a:ext cx="3808043" cy="3273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3" y="190044"/>
            <a:ext cx="14097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01873" y="1306244"/>
            <a:ext cx="69018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/>
              <a:t>Reading is to the mind</a:t>
            </a:r>
          </a:p>
          <a:p>
            <a:pPr algn="ctr"/>
            <a:r>
              <a:rPr lang="en-GB" sz="3600" dirty="0" smtClean="0"/>
              <a:t>What exercise is to the body!</a:t>
            </a:r>
          </a:p>
          <a:p>
            <a:pPr algn="ctr"/>
            <a:endParaRPr lang="en-GB" sz="3600" dirty="0"/>
          </a:p>
          <a:p>
            <a:pPr algn="ctr"/>
            <a:r>
              <a:rPr lang="en-GB" sz="3600" dirty="0" smtClean="0"/>
              <a:t>Share a book</a:t>
            </a:r>
            <a:endParaRPr lang="en-GB" sz="3600" dirty="0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5887" y="5114925"/>
            <a:ext cx="1408113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bfe9356ca5_0_0"/>
          <p:cNvSpPr txBox="1"/>
          <p:nvPr/>
        </p:nvSpPr>
        <p:spPr>
          <a:xfrm>
            <a:off x="-2989370" y="4335023"/>
            <a:ext cx="8322000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Darryl Rivers from </a:t>
            </a:r>
            <a:endParaRPr lang="en-GB" sz="18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/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Malory Towers </a:t>
            </a:r>
          </a:p>
          <a:p>
            <a:pPr lvl="0" algn="ctr"/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 Ruby </a:t>
            </a:r>
          </a:p>
          <a:p>
            <a:pPr lvl="0" algn="ctr"/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Y4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248" y="3002462"/>
            <a:ext cx="2924175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04" y="263829"/>
            <a:ext cx="2749550" cy="307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0417" y="140199"/>
            <a:ext cx="3600450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439955" y="5379484"/>
            <a:ext cx="1686679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 smtClean="0"/>
              <a:t>The Cat in the Hat </a:t>
            </a:r>
          </a:p>
          <a:p>
            <a:pPr algn="ctr"/>
            <a:r>
              <a:rPr lang="en-GB" dirty="0" smtClean="0"/>
              <a:t>by Evelyn </a:t>
            </a:r>
          </a:p>
          <a:p>
            <a:pPr algn="ctr"/>
            <a:r>
              <a:rPr lang="en-GB" dirty="0" smtClean="0"/>
              <a:t>Reception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7338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bfe9356ca5_0_0"/>
          <p:cNvSpPr txBox="1"/>
          <p:nvPr/>
        </p:nvSpPr>
        <p:spPr>
          <a:xfrm>
            <a:off x="-3115673" y="4635140"/>
            <a:ext cx="8322000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Garfield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 Olivia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Y5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79" y="395211"/>
            <a:ext cx="4082915" cy="3400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836" y="4014452"/>
            <a:ext cx="2739458" cy="2426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193" y="303482"/>
            <a:ext cx="2676525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6754965" y="5492218"/>
            <a:ext cx="1149674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 smtClean="0"/>
              <a:t>Floppy Dog </a:t>
            </a:r>
          </a:p>
          <a:p>
            <a:pPr algn="ctr"/>
            <a:r>
              <a:rPr lang="en-GB" dirty="0" smtClean="0"/>
              <a:t>by Paige </a:t>
            </a:r>
          </a:p>
          <a:p>
            <a:pPr algn="ctr"/>
            <a:r>
              <a:rPr lang="en-GB" dirty="0" smtClean="0"/>
              <a:t>Y2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17664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bfe9356ca5_0_0"/>
          <p:cNvSpPr txBox="1"/>
          <p:nvPr/>
        </p:nvSpPr>
        <p:spPr>
          <a:xfrm>
            <a:off x="430974" y="5283272"/>
            <a:ext cx="8322000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 you name the different characters </a:t>
            </a:r>
          </a:p>
          <a:p>
            <a:pPr lvl="0" algn="ctr"/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created  by Lily?</a:t>
            </a:r>
          </a:p>
          <a:p>
            <a:pPr lvl="0" algn="ctr"/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Y2</a:t>
            </a:r>
            <a:endParaRPr lang="en-GB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350" y="1450024"/>
            <a:ext cx="4454177" cy="2738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6307" y="4339283"/>
            <a:ext cx="1148930" cy="2349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974" y="4339283"/>
            <a:ext cx="1320445" cy="2349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660" y="264671"/>
            <a:ext cx="1800225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37" y="628583"/>
            <a:ext cx="2180392" cy="356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88971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bfe9356ca5_0_0"/>
          <p:cNvSpPr txBox="1"/>
          <p:nvPr/>
        </p:nvSpPr>
        <p:spPr>
          <a:xfrm>
            <a:off x="-2392155" y="5769501"/>
            <a:ext cx="8322000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Mary and her Little Lamb</a:t>
            </a:r>
          </a:p>
          <a:p>
            <a:pPr lvl="0" algn="ctr"/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 Rosie </a:t>
            </a:r>
          </a:p>
          <a:p>
            <a:pPr lvl="0" algn="ctr"/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Y1</a:t>
            </a:r>
            <a:endParaRPr lang="en-GB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57" y="2217975"/>
            <a:ext cx="3076575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365" y="575588"/>
            <a:ext cx="5302926" cy="3284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581618" y="4239616"/>
            <a:ext cx="275107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 smtClean="0"/>
              <a:t>Harry Potter, Hermione and Ron</a:t>
            </a:r>
          </a:p>
          <a:p>
            <a:pPr algn="ctr"/>
            <a:r>
              <a:rPr lang="en-GB" dirty="0" smtClean="0"/>
              <a:t>by Ella </a:t>
            </a:r>
          </a:p>
          <a:p>
            <a:pPr algn="ctr"/>
            <a:r>
              <a:rPr lang="en-GB" dirty="0" smtClean="0"/>
              <a:t>Y6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703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bfe9356ca5_0_0"/>
          <p:cNvSpPr txBox="1"/>
          <p:nvPr/>
        </p:nvSpPr>
        <p:spPr>
          <a:xfrm>
            <a:off x="3077630" y="1109818"/>
            <a:ext cx="8322000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en-GB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Moonface</a:t>
            </a: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from The Faraway Tree</a:t>
            </a:r>
          </a:p>
          <a:p>
            <a:pPr lvl="0" algn="ctr"/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 Noah </a:t>
            </a:r>
          </a:p>
          <a:p>
            <a:pPr lvl="0" algn="ctr"/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Y2</a:t>
            </a:r>
            <a:endParaRPr lang="en-GB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06439" y="4101830"/>
            <a:ext cx="434125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/>
              <a:t>Harry Potter and his friends, </a:t>
            </a:r>
            <a:r>
              <a:rPr lang="en-GB" dirty="0" smtClean="0"/>
              <a:t>Hermione </a:t>
            </a:r>
            <a:r>
              <a:rPr lang="en-GB" dirty="0"/>
              <a:t>Granger and </a:t>
            </a:r>
            <a:endParaRPr lang="en-GB" dirty="0" smtClean="0"/>
          </a:p>
          <a:p>
            <a:pPr algn="ctr"/>
            <a:r>
              <a:rPr lang="en-GB" dirty="0" smtClean="0"/>
              <a:t>Ron </a:t>
            </a:r>
            <a:r>
              <a:rPr lang="en-GB" dirty="0" err="1" smtClean="0"/>
              <a:t>Weasley</a:t>
            </a:r>
            <a:endParaRPr lang="en-GB" dirty="0" smtClean="0"/>
          </a:p>
          <a:p>
            <a:pPr algn="ctr"/>
            <a:r>
              <a:rPr lang="en-GB" dirty="0" smtClean="0"/>
              <a:t>by Amelia </a:t>
            </a:r>
          </a:p>
          <a:p>
            <a:pPr algn="ctr"/>
            <a:r>
              <a:rPr lang="en-GB" dirty="0" smtClean="0"/>
              <a:t>Y5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58" y="801092"/>
            <a:ext cx="4729750" cy="2630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6099" y="2830882"/>
            <a:ext cx="3485062" cy="3677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77257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bfe9356ca5_0_0"/>
          <p:cNvSpPr txBox="1"/>
          <p:nvPr/>
        </p:nvSpPr>
        <p:spPr>
          <a:xfrm>
            <a:off x="3095261" y="5677235"/>
            <a:ext cx="8322000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en-GB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Pokemon</a:t>
            </a: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Characters</a:t>
            </a:r>
          </a:p>
          <a:p>
            <a:pPr lvl="0" algn="ctr"/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 Nate </a:t>
            </a:r>
          </a:p>
          <a:p>
            <a:pPr lvl="0" algn="ctr"/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Y4</a:t>
            </a:r>
            <a:endParaRPr lang="en-GB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75699" y="6074548"/>
            <a:ext cx="2257349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 smtClean="0"/>
              <a:t>Birds from his RSPB book</a:t>
            </a:r>
          </a:p>
          <a:p>
            <a:pPr algn="ctr"/>
            <a:r>
              <a:rPr lang="en-GB" dirty="0" smtClean="0"/>
              <a:t>by Ethan </a:t>
            </a:r>
          </a:p>
          <a:p>
            <a:pPr algn="ctr"/>
            <a:r>
              <a:rPr lang="en-GB" dirty="0" smtClean="0"/>
              <a:t>Y1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75" y="886804"/>
            <a:ext cx="4005522" cy="4905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847" y="486766"/>
            <a:ext cx="3571875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20047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7629" y="4105796"/>
            <a:ext cx="217399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 smtClean="0"/>
              <a:t>The Bear and the Bunny</a:t>
            </a:r>
          </a:p>
          <a:p>
            <a:pPr algn="ctr"/>
            <a:r>
              <a:rPr lang="en-GB" dirty="0" smtClean="0"/>
              <a:t>by Isla</a:t>
            </a:r>
          </a:p>
          <a:p>
            <a:pPr algn="ctr"/>
            <a:r>
              <a:rPr lang="en-GB" dirty="0" smtClean="0"/>
              <a:t>Y4</a:t>
            </a:r>
            <a:endParaRPr lang="en-GB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622" y="2721713"/>
            <a:ext cx="2632075" cy="3506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724" y="267091"/>
            <a:ext cx="2590800" cy="351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124" y="267091"/>
            <a:ext cx="8321675" cy="615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75677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15230" y="4841719"/>
            <a:ext cx="1776448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 smtClean="0"/>
              <a:t>Captain Underpants</a:t>
            </a:r>
          </a:p>
          <a:p>
            <a:pPr algn="ctr"/>
            <a:r>
              <a:rPr lang="en-GB" dirty="0" smtClean="0"/>
              <a:t>by Oscar</a:t>
            </a:r>
          </a:p>
          <a:p>
            <a:pPr algn="ctr"/>
            <a:r>
              <a:rPr lang="en-GB" dirty="0" smtClean="0"/>
              <a:t>Y5</a:t>
            </a:r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48" y="131728"/>
            <a:ext cx="314325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921" y="515226"/>
            <a:ext cx="4448175" cy="469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5079304" y="5455087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 err="1" smtClean="0"/>
              <a:t>Lilo</a:t>
            </a:r>
            <a:r>
              <a:rPr lang="en-GB" dirty="0" smtClean="0"/>
              <a:t> and Stitch</a:t>
            </a:r>
            <a:endParaRPr lang="en-GB" dirty="0"/>
          </a:p>
          <a:p>
            <a:pPr algn="ctr"/>
            <a:r>
              <a:rPr lang="en-GB" dirty="0"/>
              <a:t>by </a:t>
            </a:r>
            <a:r>
              <a:rPr lang="en-GB" dirty="0" smtClean="0"/>
              <a:t>Lola</a:t>
            </a:r>
            <a:endParaRPr lang="en-GB" dirty="0"/>
          </a:p>
          <a:p>
            <a:pPr algn="ctr"/>
            <a:r>
              <a:rPr lang="en-GB" dirty="0" smtClean="0"/>
              <a:t>Y1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90630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7785" y="3640879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/>
              <a:t>Lucy </a:t>
            </a:r>
            <a:r>
              <a:rPr lang="en-GB" dirty="0" smtClean="0"/>
              <a:t>in Y6 has </a:t>
            </a:r>
            <a:r>
              <a:rPr lang="en-GB" dirty="0"/>
              <a:t>created her three favourite </a:t>
            </a:r>
            <a:endParaRPr lang="en-GB" dirty="0" smtClean="0"/>
          </a:p>
          <a:p>
            <a:pPr algn="ctr"/>
            <a:r>
              <a:rPr lang="en-GB" dirty="0" smtClean="0"/>
              <a:t>characters </a:t>
            </a:r>
            <a:r>
              <a:rPr lang="en-GB" dirty="0"/>
              <a:t>from the poem </a:t>
            </a:r>
            <a:endParaRPr lang="en-GB" dirty="0" smtClean="0"/>
          </a:p>
          <a:p>
            <a:pPr algn="ctr"/>
            <a:r>
              <a:rPr lang="en-GB" dirty="0" smtClean="0"/>
              <a:t>‘The Nightmare Before Christmas’</a:t>
            </a:r>
            <a:endParaRPr lang="en-GB" dirty="0"/>
          </a:p>
          <a:p>
            <a:pPr algn="ctr"/>
            <a:endParaRPr lang="en-GB" dirty="0"/>
          </a:p>
          <a:p>
            <a:pPr algn="ctr"/>
            <a:r>
              <a:rPr lang="en-GB" dirty="0" err="1"/>
              <a:t>Oogie</a:t>
            </a:r>
            <a:r>
              <a:rPr lang="en-GB" dirty="0"/>
              <a:t> boogie, Jack </a:t>
            </a:r>
            <a:r>
              <a:rPr lang="en-GB" dirty="0" err="1" smtClean="0"/>
              <a:t>Skellington</a:t>
            </a:r>
            <a:r>
              <a:rPr lang="en-GB" dirty="0" smtClean="0"/>
              <a:t> </a:t>
            </a:r>
            <a:r>
              <a:rPr lang="en-GB" dirty="0"/>
              <a:t>and </a:t>
            </a:r>
            <a:r>
              <a:rPr lang="en-GB" dirty="0" smtClean="0"/>
              <a:t>Sally </a:t>
            </a:r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48" y="542925"/>
            <a:ext cx="3648075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230353" y="-32749"/>
            <a:ext cx="2783433" cy="4140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867" y="3252989"/>
            <a:ext cx="2002859" cy="2180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068513" y="5755265"/>
            <a:ext cx="32880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Miss Tozer has created the Scarecrow!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78636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bcd6842cac_0_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0909"/>
              <a:buNone/>
            </a:pPr>
            <a:r>
              <a:rPr lang="en-GB" dirty="0" smtClean="0"/>
              <a:t>Characters from Traditional Tales</a:t>
            </a:r>
            <a:endParaRPr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884" y="3219188"/>
            <a:ext cx="2193177" cy="3071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58884" y="2523551"/>
            <a:ext cx="197682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Little Red Riding Hood</a:t>
            </a:r>
          </a:p>
          <a:p>
            <a:pPr algn="ctr"/>
            <a:r>
              <a:rPr lang="en-GB" dirty="0" smtClean="0">
                <a:solidFill>
                  <a:srgbClr val="FF0000"/>
                </a:solidFill>
              </a:rPr>
              <a:t>by Darcy </a:t>
            </a:r>
          </a:p>
          <a:p>
            <a:pPr algn="ctr"/>
            <a:r>
              <a:rPr lang="en-GB" dirty="0" smtClean="0">
                <a:solidFill>
                  <a:srgbClr val="FF0000"/>
                </a:solidFill>
              </a:rPr>
              <a:t>Y1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553" y="2785161"/>
            <a:ext cx="2486025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5382866" y="1784629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 smtClean="0"/>
              <a:t>Rapunzel </a:t>
            </a:r>
          </a:p>
          <a:p>
            <a:pPr algn="ctr"/>
            <a:r>
              <a:rPr lang="en-GB" dirty="0" smtClean="0"/>
              <a:t>by Isabella</a:t>
            </a:r>
          </a:p>
          <a:p>
            <a:pPr algn="ctr"/>
            <a:r>
              <a:rPr lang="en-GB" dirty="0" smtClean="0"/>
              <a:t>Reception</a:t>
            </a: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663" y="1688794"/>
            <a:ext cx="2546575" cy="306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861386" y="5229171"/>
            <a:ext cx="107112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 smtClean="0"/>
              <a:t>Rapunzel </a:t>
            </a:r>
          </a:p>
          <a:p>
            <a:pPr algn="ctr"/>
            <a:r>
              <a:rPr lang="en-GB" dirty="0" smtClean="0"/>
              <a:t>by Kristina </a:t>
            </a:r>
          </a:p>
          <a:p>
            <a:pPr algn="ctr"/>
            <a:r>
              <a:rPr lang="en-GB" dirty="0" smtClean="0"/>
              <a:t>Y1 </a:t>
            </a: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be061457a7_0_0"/>
          <p:cNvSpPr txBox="1"/>
          <p:nvPr/>
        </p:nvSpPr>
        <p:spPr>
          <a:xfrm>
            <a:off x="606350" y="167275"/>
            <a:ext cx="83220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Did you guess who it was?</a:t>
            </a:r>
            <a:endParaRPr sz="4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124134" y="388313"/>
            <a:ext cx="4821751" cy="6289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375783" y="6193676"/>
            <a:ext cx="27831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dirty="0" smtClean="0"/>
              <a:t>The Very Hungry Caterpillar 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1608794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65529" y="170932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/>
              <a:t>Michael </a:t>
            </a:r>
            <a:r>
              <a:rPr lang="en-GB" dirty="0" smtClean="0"/>
              <a:t>in Y1 </a:t>
            </a:r>
            <a:r>
              <a:rPr lang="en-GB" dirty="0"/>
              <a:t>made </a:t>
            </a:r>
            <a:endParaRPr lang="en-GB" dirty="0" smtClean="0"/>
          </a:p>
          <a:p>
            <a:pPr algn="ctr"/>
            <a:r>
              <a:rPr lang="en-GB" dirty="0" smtClean="0"/>
              <a:t>The </a:t>
            </a:r>
            <a:r>
              <a:rPr lang="en-GB" dirty="0"/>
              <a:t>Snail and the Whale </a:t>
            </a:r>
            <a:r>
              <a:rPr lang="en-GB" dirty="0" smtClean="0"/>
              <a:t>characters’</a:t>
            </a:r>
            <a:endParaRPr lang="en-GB" dirty="0"/>
          </a:p>
          <a:p>
            <a:pPr algn="ctr"/>
            <a:r>
              <a:rPr lang="en-GB" dirty="0"/>
              <a:t>This has always been one of his favourite books.</a:t>
            </a:r>
          </a:p>
          <a:p>
            <a:pPr algn="ctr"/>
            <a:r>
              <a:rPr lang="en-GB" dirty="0"/>
              <a:t>Happy World Book Day.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341" y="1227321"/>
            <a:ext cx="4462102" cy="3481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663" y="170932"/>
            <a:ext cx="4572000" cy="594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72251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25838" y="2716269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 smtClean="0"/>
              <a:t>Super Heroes </a:t>
            </a:r>
          </a:p>
          <a:p>
            <a:pPr algn="ctr"/>
            <a:r>
              <a:rPr lang="en-GB" dirty="0"/>
              <a:t>b</a:t>
            </a:r>
            <a:r>
              <a:rPr lang="en-GB" dirty="0" smtClean="0"/>
              <a:t>y Theon</a:t>
            </a:r>
          </a:p>
          <a:p>
            <a:pPr algn="ctr"/>
            <a:r>
              <a:rPr lang="en-GB" dirty="0" smtClean="0"/>
              <a:t>Y1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10" y="340767"/>
            <a:ext cx="3771900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-211540" y="4455151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 smtClean="0"/>
              <a:t>Alan and his sharp teeth</a:t>
            </a:r>
          </a:p>
          <a:p>
            <a:pPr algn="ctr"/>
            <a:r>
              <a:rPr lang="en-GB" dirty="0"/>
              <a:t>b</a:t>
            </a:r>
            <a:r>
              <a:rPr lang="en-GB" dirty="0" smtClean="0"/>
              <a:t>y Fletcher</a:t>
            </a:r>
          </a:p>
          <a:p>
            <a:pPr algn="ctr"/>
            <a:r>
              <a:rPr lang="en-GB" dirty="0" smtClean="0"/>
              <a:t>Y1</a:t>
            </a:r>
            <a:endParaRPr lang="en-GB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915" y="2144110"/>
            <a:ext cx="3558708" cy="4399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48" y="5315901"/>
            <a:ext cx="4079381" cy="1341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263" y="228438"/>
            <a:ext cx="3359150" cy="179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80043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0" y="1306049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/>
              <a:t>The boy, the mole, the fox and the </a:t>
            </a:r>
            <a:r>
              <a:rPr lang="en-GB" dirty="0" smtClean="0"/>
              <a:t>horse</a:t>
            </a:r>
          </a:p>
          <a:p>
            <a:pPr algn="ctr"/>
            <a:r>
              <a:rPr lang="en-GB" dirty="0" smtClean="0"/>
              <a:t>by </a:t>
            </a:r>
            <a:r>
              <a:rPr lang="en-GB" dirty="0" err="1" smtClean="0"/>
              <a:t>Lacey</a:t>
            </a:r>
            <a:endParaRPr lang="en-GB" dirty="0" smtClean="0"/>
          </a:p>
          <a:p>
            <a:pPr algn="ctr"/>
            <a:r>
              <a:rPr lang="en-GB" dirty="0" smtClean="0"/>
              <a:t>Y5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-211540" y="4455151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 smtClean="0"/>
              <a:t>Minions and Olaf</a:t>
            </a:r>
          </a:p>
          <a:p>
            <a:pPr algn="ctr"/>
            <a:r>
              <a:rPr lang="en-GB" dirty="0"/>
              <a:t>b</a:t>
            </a:r>
            <a:r>
              <a:rPr lang="en-GB" dirty="0" smtClean="0"/>
              <a:t>y </a:t>
            </a:r>
            <a:r>
              <a:rPr lang="en-GB" dirty="0" err="1" smtClean="0"/>
              <a:t>Rayyan</a:t>
            </a:r>
            <a:endParaRPr lang="en-GB" dirty="0" smtClean="0"/>
          </a:p>
          <a:p>
            <a:pPr algn="ctr"/>
            <a:r>
              <a:rPr lang="en-GB" dirty="0" smtClean="0"/>
              <a:t>Reception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22" y="170931"/>
            <a:ext cx="4274087" cy="3404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693" y="2381657"/>
            <a:ext cx="3457575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48558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0449" y="5609676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 smtClean="0"/>
              <a:t>Sophie and The BFG</a:t>
            </a:r>
          </a:p>
          <a:p>
            <a:pPr algn="ctr"/>
            <a:r>
              <a:rPr lang="en-GB" dirty="0" smtClean="0"/>
              <a:t>by Eryn</a:t>
            </a:r>
          </a:p>
          <a:p>
            <a:pPr algn="ctr"/>
            <a:r>
              <a:rPr lang="en-GB" dirty="0" smtClean="0"/>
              <a:t>Y3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876281" y="4448661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 smtClean="0"/>
              <a:t>An animal friend</a:t>
            </a:r>
          </a:p>
          <a:p>
            <a:pPr algn="ctr"/>
            <a:r>
              <a:rPr lang="en-GB" dirty="0"/>
              <a:t>b</a:t>
            </a:r>
            <a:r>
              <a:rPr lang="en-GB" dirty="0" smtClean="0"/>
              <a:t>y </a:t>
            </a:r>
            <a:r>
              <a:rPr lang="en-GB" dirty="0" err="1" smtClean="0"/>
              <a:t>Saphia</a:t>
            </a:r>
            <a:endParaRPr lang="en-GB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81" y="258160"/>
            <a:ext cx="4099918" cy="391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78" y="3736490"/>
            <a:ext cx="1704975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039" y="385976"/>
            <a:ext cx="2799306" cy="5962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8819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27811" y="5269027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 smtClean="0"/>
              <a:t>The Very Hungry Caterpillar</a:t>
            </a:r>
          </a:p>
          <a:p>
            <a:pPr algn="ctr"/>
            <a:r>
              <a:rPr lang="en-GB" dirty="0" smtClean="0"/>
              <a:t>by Violet</a:t>
            </a:r>
          </a:p>
          <a:p>
            <a:pPr algn="ctr"/>
            <a:r>
              <a:rPr lang="en-GB" dirty="0" smtClean="0"/>
              <a:t>Y3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-144189" y="4710271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 smtClean="0"/>
              <a:t>The Lion Cub Who Could Not Roar</a:t>
            </a:r>
          </a:p>
          <a:p>
            <a:pPr algn="ctr"/>
            <a:r>
              <a:rPr lang="en-GB" dirty="0"/>
              <a:t>b</a:t>
            </a:r>
            <a:r>
              <a:rPr lang="en-GB" dirty="0" smtClean="0"/>
              <a:t>y Jackson</a:t>
            </a:r>
          </a:p>
          <a:p>
            <a:pPr algn="ctr"/>
            <a:r>
              <a:rPr lang="en-GB" dirty="0" smtClean="0"/>
              <a:t>Y1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81" y="217926"/>
            <a:ext cx="3725260" cy="4185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200" y="732379"/>
            <a:ext cx="4368783" cy="3977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24180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41" y="342900"/>
            <a:ext cx="2838779" cy="4866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919" y="342900"/>
            <a:ext cx="5057620" cy="2873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8372" y="5580993"/>
            <a:ext cx="34365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Paddington Bear </a:t>
            </a:r>
          </a:p>
          <a:p>
            <a:pPr algn="ctr"/>
            <a:r>
              <a:rPr lang="en-GB" dirty="0"/>
              <a:t>b</a:t>
            </a:r>
            <a:r>
              <a:rPr lang="en-GB" dirty="0" smtClean="0"/>
              <a:t>y Lola</a:t>
            </a:r>
          </a:p>
          <a:p>
            <a:pPr algn="ctr"/>
            <a:r>
              <a:rPr lang="en-GB" dirty="0" smtClean="0"/>
              <a:t>Y6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4057729" y="3810625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 smtClean="0"/>
              <a:t>Olaf and his friends</a:t>
            </a:r>
            <a:endParaRPr lang="en-GB" dirty="0"/>
          </a:p>
          <a:p>
            <a:pPr algn="ctr"/>
            <a:r>
              <a:rPr lang="en-GB" dirty="0" smtClean="0"/>
              <a:t>by Juliet</a:t>
            </a:r>
            <a:endParaRPr lang="en-GB" dirty="0"/>
          </a:p>
          <a:p>
            <a:pPr algn="ctr"/>
            <a:r>
              <a:rPr lang="en-GB" dirty="0"/>
              <a:t>Y6</a:t>
            </a:r>
          </a:p>
        </p:txBody>
      </p:sp>
    </p:spTree>
    <p:extLst>
      <p:ext uri="{BB962C8B-B14F-4D97-AF65-F5344CB8AC3E}">
        <p14:creationId xmlns:p14="http://schemas.microsoft.com/office/powerpoint/2010/main" val="40311372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5618" y="5454869"/>
            <a:ext cx="34365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Sonic</a:t>
            </a:r>
          </a:p>
          <a:p>
            <a:pPr algn="ctr"/>
            <a:r>
              <a:rPr lang="en-GB" dirty="0"/>
              <a:t>b</a:t>
            </a:r>
            <a:r>
              <a:rPr lang="en-GB" dirty="0" smtClean="0"/>
              <a:t>y Dylan</a:t>
            </a:r>
          </a:p>
          <a:p>
            <a:pPr algn="ctr"/>
            <a:r>
              <a:rPr lang="en-GB" dirty="0" smtClean="0"/>
              <a:t>Y2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4373039" y="5238562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 smtClean="0"/>
              <a:t>Knights and Bikes</a:t>
            </a:r>
            <a:endParaRPr lang="en-GB" dirty="0"/>
          </a:p>
          <a:p>
            <a:pPr algn="ctr"/>
            <a:r>
              <a:rPr lang="en-GB" dirty="0" smtClean="0"/>
              <a:t>by Evelyn</a:t>
            </a:r>
            <a:endParaRPr lang="en-GB" dirty="0"/>
          </a:p>
          <a:p>
            <a:pPr algn="ctr"/>
            <a:r>
              <a:rPr lang="en-GB" dirty="0" smtClean="0"/>
              <a:t>Y1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913" y="342900"/>
            <a:ext cx="2771775" cy="429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66" y="563420"/>
            <a:ext cx="3022053" cy="4675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67498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61464" y="4737701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 smtClean="0"/>
              <a:t>A range of characters</a:t>
            </a:r>
          </a:p>
          <a:p>
            <a:pPr algn="ctr"/>
            <a:r>
              <a:rPr lang="en-GB" dirty="0" smtClean="0"/>
              <a:t> by Gemma</a:t>
            </a:r>
          </a:p>
          <a:p>
            <a:pPr algn="ctr"/>
            <a:r>
              <a:rPr lang="en-GB" dirty="0" smtClean="0"/>
              <a:t>Y6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464" y="901874"/>
            <a:ext cx="4180562" cy="3131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30" y="613906"/>
            <a:ext cx="3410935" cy="4603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62430" y="5645213"/>
            <a:ext cx="401002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Mrs. Price is just about full up now after eating ALL the sandwiches, ALL the cakes and drinking ALL the tea in the pot!</a:t>
            </a:r>
          </a:p>
        </p:txBody>
      </p:sp>
    </p:spTree>
    <p:extLst>
      <p:ext uri="{BB962C8B-B14F-4D97-AF65-F5344CB8AC3E}">
        <p14:creationId xmlns:p14="http://schemas.microsoft.com/office/powerpoint/2010/main" val="3528000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462784" y="5662136"/>
            <a:ext cx="401002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/>
              <a:t>The Singing Mermaid</a:t>
            </a:r>
          </a:p>
          <a:p>
            <a:pPr algn="ctr"/>
            <a:r>
              <a:rPr lang="en-GB" dirty="0"/>
              <a:t>b</a:t>
            </a:r>
            <a:r>
              <a:rPr lang="en-GB" dirty="0" smtClean="0"/>
              <a:t>y Lilli</a:t>
            </a:r>
          </a:p>
          <a:p>
            <a:pPr algn="ctr"/>
            <a:r>
              <a:rPr lang="en-GB" dirty="0" smtClean="0"/>
              <a:t>Y2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30" y="280001"/>
            <a:ext cx="3111391" cy="5038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4209393" y="313011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 smtClean="0"/>
              <a:t>The </a:t>
            </a:r>
            <a:r>
              <a:rPr lang="en-GB" dirty="0"/>
              <a:t>parrot from the </a:t>
            </a:r>
            <a:r>
              <a:rPr lang="en-GB" dirty="0" smtClean="0"/>
              <a:t>Monkey puzzle </a:t>
            </a:r>
            <a:r>
              <a:rPr lang="en-GB" dirty="0"/>
              <a:t>book by Julia </a:t>
            </a:r>
            <a:r>
              <a:rPr lang="en-GB" dirty="0" smtClean="0"/>
              <a:t>Donaldson</a:t>
            </a:r>
          </a:p>
          <a:p>
            <a:pPr algn="ctr"/>
            <a:r>
              <a:rPr lang="en-GB" dirty="0"/>
              <a:t>b</a:t>
            </a:r>
            <a:r>
              <a:rPr lang="en-GB" dirty="0" smtClean="0"/>
              <a:t>y Ava</a:t>
            </a:r>
          </a:p>
          <a:p>
            <a:pPr algn="ctr"/>
            <a:r>
              <a:rPr lang="en-GB" dirty="0" smtClean="0"/>
              <a:t>Y2</a:t>
            </a:r>
            <a:endParaRPr lang="en-GB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4582" y="1369593"/>
            <a:ext cx="4877312" cy="3948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86560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462784" y="5662136"/>
            <a:ext cx="40100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err="1" smtClean="0"/>
              <a:t>Duggee</a:t>
            </a:r>
            <a:r>
              <a:rPr lang="en-GB" dirty="0" smtClean="0"/>
              <a:t> </a:t>
            </a:r>
            <a:r>
              <a:rPr lang="en-GB" dirty="0"/>
              <a:t>&amp; </a:t>
            </a:r>
            <a:r>
              <a:rPr lang="en-GB" dirty="0" smtClean="0"/>
              <a:t>Betty </a:t>
            </a:r>
            <a:r>
              <a:rPr lang="en-GB" dirty="0"/>
              <a:t>from </a:t>
            </a:r>
            <a:r>
              <a:rPr lang="en-GB" dirty="0" smtClean="0"/>
              <a:t>the book – </a:t>
            </a:r>
          </a:p>
          <a:p>
            <a:pPr algn="ctr"/>
            <a:r>
              <a:rPr lang="en-GB" dirty="0" smtClean="0"/>
              <a:t>Hey </a:t>
            </a:r>
            <a:r>
              <a:rPr lang="en-GB" dirty="0" err="1" smtClean="0"/>
              <a:t>Duggee</a:t>
            </a:r>
            <a:endParaRPr lang="en-GB" dirty="0" smtClean="0"/>
          </a:p>
          <a:p>
            <a:pPr algn="ctr"/>
            <a:r>
              <a:rPr lang="en-GB" dirty="0" smtClean="0"/>
              <a:t>by Lily</a:t>
            </a:r>
          </a:p>
          <a:p>
            <a:pPr algn="ctr"/>
            <a:r>
              <a:rPr lang="en-GB" dirty="0" smtClean="0"/>
              <a:t>Y2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16" y="313011"/>
            <a:ext cx="3927193" cy="4605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223" y="313010"/>
            <a:ext cx="4314428" cy="3029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281651" y="3650874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/>
              <a:t>Odd Dog Out</a:t>
            </a:r>
          </a:p>
          <a:p>
            <a:pPr algn="ctr"/>
            <a:r>
              <a:rPr lang="en-GB" dirty="0"/>
              <a:t>by Ella</a:t>
            </a:r>
          </a:p>
          <a:p>
            <a:pPr algn="ctr"/>
            <a:r>
              <a:rPr lang="en-GB" dirty="0"/>
              <a:t>Y4</a:t>
            </a:r>
          </a:p>
        </p:txBody>
      </p:sp>
    </p:spTree>
    <p:extLst>
      <p:ext uri="{BB962C8B-B14F-4D97-AF65-F5344CB8AC3E}">
        <p14:creationId xmlns:p14="http://schemas.microsoft.com/office/powerpoint/2010/main" val="3682237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bfe9356ca5_0_0"/>
          <p:cNvSpPr txBox="1"/>
          <p:nvPr/>
        </p:nvSpPr>
        <p:spPr>
          <a:xfrm>
            <a:off x="-189798" y="2275791"/>
            <a:ext cx="8322000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Calibri"/>
                <a:cs typeface="Calibri"/>
                <a:sym typeface="Calibri"/>
              </a:rPr>
              <a:t>Bob and Kevin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Calibri"/>
                <a:cs typeface="Calibri"/>
                <a:sym typeface="Calibri"/>
              </a:rPr>
              <a:t>by </a:t>
            </a:r>
            <a:r>
              <a:rPr lang="en-GB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Calibri"/>
                <a:cs typeface="Calibri"/>
                <a:sym typeface="Calibri"/>
              </a:rPr>
              <a:t>Lyncoln</a:t>
            </a:r>
            <a:r>
              <a:rPr lang="en-GB" dirty="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Calibri"/>
                <a:cs typeface="Calibri"/>
                <a:sym typeface="Calibri"/>
              </a:rPr>
              <a:t> </a:t>
            </a:r>
            <a:endParaRPr lang="en-GB" dirty="0" smtClean="0">
              <a:solidFill>
                <a:schemeClr val="bg2">
                  <a:lumMod val="60000"/>
                  <a:lumOff val="40000"/>
                </a:schemeClr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Calibri"/>
                <a:cs typeface="Calibri"/>
                <a:sym typeface="Calibri"/>
              </a:rPr>
              <a:t>Y2</a:t>
            </a:r>
            <a:endParaRPr dirty="0">
              <a:solidFill>
                <a:schemeClr val="bg2">
                  <a:lumMod val="60000"/>
                  <a:lumOff val="40000"/>
                </a:schemeClr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11" y="212878"/>
            <a:ext cx="3112926" cy="3469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802" y="3169085"/>
            <a:ext cx="2585241" cy="319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1786" y1="38839" x2="1786" y2="388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9798" y="4459266"/>
            <a:ext cx="21336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532" y="212878"/>
            <a:ext cx="3000375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571" y="3394553"/>
            <a:ext cx="3128991" cy="3359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7885134" y="599554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smtClean="0">
                <a:solidFill>
                  <a:schemeClr val="bg2">
                    <a:lumMod val="75000"/>
                  </a:schemeClr>
                </a:solidFill>
              </a:rPr>
              <a:t>Emilia made </a:t>
            </a:r>
          </a:p>
          <a:p>
            <a:r>
              <a:rPr lang="en-GB" dirty="0" smtClean="0">
                <a:solidFill>
                  <a:schemeClr val="bg2">
                    <a:lumMod val="75000"/>
                  </a:schemeClr>
                </a:solidFill>
              </a:rPr>
              <a:t>a giraffe who </a:t>
            </a:r>
          </a:p>
          <a:p>
            <a:r>
              <a:rPr lang="en-GB" dirty="0" smtClean="0">
                <a:solidFill>
                  <a:schemeClr val="bg2">
                    <a:lumMod val="75000"/>
                  </a:schemeClr>
                </a:solidFill>
              </a:rPr>
              <a:t>can’t dance!</a:t>
            </a:r>
            <a:endParaRPr lang="en-GB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005" y="179831"/>
            <a:ext cx="5008627" cy="6678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bfe9356ca5_0_0"/>
          <p:cNvSpPr txBox="1"/>
          <p:nvPr/>
        </p:nvSpPr>
        <p:spPr>
          <a:xfrm>
            <a:off x="-1247926" y="5383582"/>
            <a:ext cx="8322000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lang="en-GB" sz="1800" dirty="0" smtClean="0">
                <a:solidFill>
                  <a:schemeClr val="bg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-GB" sz="1800" dirty="0" smtClean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GB" sz="1800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GB" sz="1800" dirty="0" smtClean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en-GB" sz="18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en-GB" sz="1800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n-GB" sz="1800" dirty="0" smtClean="0">
                <a:solidFill>
                  <a:schemeClr val="bg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r>
              <a:rPr lang="en-GB" sz="18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800" dirty="0" smtClean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en-GB" sz="1800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GB" sz="1800" dirty="0" smtClean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-GB" sz="18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lang="en-GB" sz="18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by Poppy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Y1</a:t>
            </a:r>
            <a:endParaRPr sz="1800" dirty="0">
              <a:solidFill>
                <a:schemeClr val="accent3">
                  <a:lumMod val="5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01" y="138563"/>
            <a:ext cx="3706931" cy="4942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42" y="3733800"/>
            <a:ext cx="1724025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391" y="138563"/>
            <a:ext cx="3486150" cy="402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074" y="3971925"/>
            <a:ext cx="1971675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033381" y="4632655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>
                <a:solidFill>
                  <a:schemeClr val="accent3">
                    <a:lumMod val="75000"/>
                  </a:schemeClr>
                </a:solidFill>
              </a:rPr>
              <a:t>The Evil Pea </a:t>
            </a:r>
            <a:endParaRPr lang="en-GB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ctr"/>
            <a:r>
              <a:rPr lang="en-GB" dirty="0" smtClean="0">
                <a:solidFill>
                  <a:schemeClr val="accent3">
                    <a:lumMod val="75000"/>
                  </a:schemeClr>
                </a:solidFill>
              </a:rPr>
              <a:t>by 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</a:rPr>
              <a:t>Oliver</a:t>
            </a:r>
          </a:p>
          <a:p>
            <a:pPr algn="ctr"/>
            <a:r>
              <a:rPr lang="en-GB" dirty="0" smtClean="0">
                <a:solidFill>
                  <a:schemeClr val="accent3">
                    <a:lumMod val="75000"/>
                  </a:schemeClr>
                </a:solidFill>
              </a:rPr>
              <a:t>Y1</a:t>
            </a:r>
            <a:endParaRPr lang="en-GB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621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bfe9356ca5_0_0"/>
          <p:cNvSpPr txBox="1"/>
          <p:nvPr/>
        </p:nvSpPr>
        <p:spPr>
          <a:xfrm>
            <a:off x="-3342489" y="3789891"/>
            <a:ext cx="8322000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A Minion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by Georgia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Y4</a:t>
            </a:r>
            <a:endParaRPr sz="1800" dirty="0">
              <a:solidFill>
                <a:schemeClr val="bg2">
                  <a:lumMod val="60000"/>
                  <a:lumOff val="4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28" y="481013"/>
            <a:ext cx="2228860" cy="2800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865" y="3334897"/>
            <a:ext cx="2435724" cy="2941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827" y="1433512"/>
            <a:ext cx="2447925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911" y="212725"/>
            <a:ext cx="21336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750953" y="5756717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>
                <a:solidFill>
                  <a:schemeClr val="bg2">
                    <a:lumMod val="60000"/>
                    <a:lumOff val="40000"/>
                  </a:schemeClr>
                </a:solidFill>
              </a:rPr>
              <a:t>A Minion </a:t>
            </a:r>
            <a:endParaRPr lang="en-GB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n-GB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by Jack</a:t>
            </a:r>
            <a:endParaRPr lang="en-GB" dirty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n-GB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Reception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5753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bfe9356ca5_0_0"/>
          <p:cNvSpPr txBox="1"/>
          <p:nvPr/>
        </p:nvSpPr>
        <p:spPr>
          <a:xfrm>
            <a:off x="3367030" y="4553209"/>
            <a:ext cx="8322000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Zog</a:t>
            </a: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his friend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 Kyle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Y3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22" y="325365"/>
            <a:ext cx="3701319" cy="2480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083" y="217575"/>
            <a:ext cx="3569918" cy="2684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803" y="2712275"/>
            <a:ext cx="4029075" cy="326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8959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bfe9356ca5_0_0"/>
          <p:cNvSpPr txBox="1"/>
          <p:nvPr/>
        </p:nvSpPr>
        <p:spPr>
          <a:xfrm>
            <a:off x="-3236162" y="4447652"/>
            <a:ext cx="8322000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Pokemon</a:t>
            </a: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 Isaac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Y1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38" y="606143"/>
            <a:ext cx="3429000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638" y="4402303"/>
            <a:ext cx="2733153" cy="225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449" y="606143"/>
            <a:ext cx="2245261" cy="532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Google Shape;95;gbfe9356ca5_0_0"/>
          <p:cNvSpPr txBox="1"/>
          <p:nvPr/>
        </p:nvSpPr>
        <p:spPr>
          <a:xfrm>
            <a:off x="1563395" y="1042660"/>
            <a:ext cx="8322000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Stick Man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 Rocco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Y1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8035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1732" y="4407467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Austin made Link from his </a:t>
            </a:r>
            <a:endParaRPr lang="en-GB" dirty="0" smtClean="0"/>
          </a:p>
          <a:p>
            <a:r>
              <a:rPr lang="en-GB" dirty="0" smtClean="0"/>
              <a:t>Legend </a:t>
            </a:r>
            <a:r>
              <a:rPr lang="en-GB" dirty="0"/>
              <a:t>of Zelda book. </a:t>
            </a:r>
            <a:endParaRPr lang="en-GB" dirty="0" smtClean="0"/>
          </a:p>
          <a:p>
            <a:r>
              <a:rPr lang="en-GB" dirty="0" smtClean="0"/>
              <a:t>This </a:t>
            </a:r>
            <a:r>
              <a:rPr lang="en-GB" dirty="0"/>
              <a:t>is his favourite book </a:t>
            </a:r>
            <a:endParaRPr lang="en-GB" dirty="0" smtClean="0"/>
          </a:p>
          <a:p>
            <a:r>
              <a:rPr lang="en-GB" dirty="0" smtClean="0"/>
              <a:t>along </a:t>
            </a:r>
            <a:r>
              <a:rPr lang="en-GB" dirty="0"/>
              <a:t>with his encyclopaedia.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51" y="431169"/>
            <a:ext cx="3355370" cy="299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712" y="3064701"/>
            <a:ext cx="2050020" cy="296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217" y="218227"/>
            <a:ext cx="3620496" cy="4040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6187317" y="4614766"/>
            <a:ext cx="239200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 smtClean="0"/>
              <a:t>Traditional Tale Characters </a:t>
            </a:r>
          </a:p>
          <a:p>
            <a:pPr algn="ctr"/>
            <a:r>
              <a:rPr lang="en-GB" dirty="0" smtClean="0"/>
              <a:t>by Evie</a:t>
            </a:r>
          </a:p>
          <a:p>
            <a:pPr algn="ctr"/>
            <a:r>
              <a:rPr lang="en-GB" dirty="0" smtClean="0"/>
              <a:t>Y1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1184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bfe9356ca5_0_0"/>
          <p:cNvSpPr txBox="1"/>
          <p:nvPr/>
        </p:nvSpPr>
        <p:spPr>
          <a:xfrm>
            <a:off x="-1487290" y="5186285"/>
            <a:ext cx="8322000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From the story ‘The Gorilla Who Wanted to Grow Up’</a:t>
            </a:r>
          </a:p>
          <a:p>
            <a:pPr lvl="0" algn="ctr"/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Pongo and </a:t>
            </a:r>
            <a:r>
              <a:rPr lang="en-GB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whoopsie</a:t>
            </a: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en-GB" sz="18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/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 Henry </a:t>
            </a:r>
          </a:p>
          <a:p>
            <a:pPr lvl="0" algn="ctr"/>
            <a:r>
              <a:rPr lang="en-GB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Y1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35" y="492618"/>
            <a:ext cx="6429375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061" y="2010624"/>
            <a:ext cx="2733675" cy="431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06540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1953</TotalTime>
  <Words>463</Words>
  <Application>Microsoft Office PowerPoint</Application>
  <PresentationFormat>On-screen Show (4:3)</PresentationFormat>
  <Paragraphs>160</Paragraphs>
  <Slides>30</Slides>
  <Notes>30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Characters from Traditional Tales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Teacher1</dc:creator>
  <cp:lastModifiedBy>Teacher1</cp:lastModifiedBy>
  <cp:revision>47</cp:revision>
  <dcterms:created xsi:type="dcterms:W3CDTF">2021-01-28T14:56:46Z</dcterms:created>
  <dcterms:modified xsi:type="dcterms:W3CDTF">2021-03-05T12:36:32Z</dcterms:modified>
</cp:coreProperties>
</file>