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63" r:id="rId5"/>
    <p:sldId id="264" r:id="rId6"/>
    <p:sldId id="265" r:id="rId7"/>
    <p:sldId id="266" r:id="rId8"/>
    <p:sldId id="268" r:id="rId9"/>
    <p:sldId id="269" r:id="rId10"/>
    <p:sldId id="270" r:id="rId11"/>
    <p:sldId id="271" r:id="rId12"/>
    <p:sldId id="272" r:id="rId13"/>
    <p:sldId id="274" r:id="rId14"/>
    <p:sldId id="275" r:id="rId15"/>
    <p:sldId id="276" r:id="rId16"/>
    <p:sldId id="277" r:id="rId17"/>
    <p:sldId id="278"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A5E6769-2345-4F0F-B2D2-6C51C97E169E}" type="datetimeFigureOut">
              <a:rPr lang="en-GB" smtClean="0"/>
              <a:t>26/01/2017</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4F9A06E5-ABBD-4174-94E1-412961BE7FD0}"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5E6769-2345-4F0F-B2D2-6C51C97E169E}" type="datetimeFigureOut">
              <a:rPr lang="en-GB" smtClean="0"/>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A06E5-ABBD-4174-94E1-412961BE7FD0}"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5E6769-2345-4F0F-B2D2-6C51C97E169E}" type="datetimeFigureOut">
              <a:rPr lang="en-GB" smtClean="0"/>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A06E5-ABBD-4174-94E1-412961BE7FD0}"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5E6769-2345-4F0F-B2D2-6C51C97E169E}" type="datetimeFigureOut">
              <a:rPr lang="en-GB" smtClean="0"/>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A06E5-ABBD-4174-94E1-412961BE7FD0}"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A5E6769-2345-4F0F-B2D2-6C51C97E169E}" type="datetimeFigureOut">
              <a:rPr lang="en-GB" smtClean="0"/>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A06E5-ABBD-4174-94E1-412961BE7FD0}"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5E6769-2345-4F0F-B2D2-6C51C97E169E}" type="datetimeFigureOut">
              <a:rPr lang="en-GB" smtClean="0"/>
              <a:t>26/01/2017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A06E5-ABBD-4174-94E1-412961BE7FD0}"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A5E6769-2345-4F0F-B2D2-6C51C97E169E}" type="datetimeFigureOut">
              <a:rPr lang="en-GB" smtClean="0"/>
              <a:t>26/01/2017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9A06E5-ABBD-4174-94E1-412961BE7FD0}"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A5E6769-2345-4F0F-B2D2-6C51C97E169E}" type="datetimeFigureOut">
              <a:rPr lang="en-GB" smtClean="0"/>
              <a:t>26/01/2017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9A06E5-ABBD-4174-94E1-412961BE7FD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5E6769-2345-4F0F-B2D2-6C51C97E169E}" type="datetimeFigureOut">
              <a:rPr lang="en-GB" smtClean="0"/>
              <a:t>26/01/2017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9A06E5-ABBD-4174-94E1-412961BE7FD0}"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5E6769-2345-4F0F-B2D2-6C51C97E169E}" type="datetimeFigureOut">
              <a:rPr lang="en-GB" smtClean="0"/>
              <a:t>26/01/2017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A06E5-ABBD-4174-94E1-412961BE7FD0}"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A5E6769-2345-4F0F-B2D2-6C51C97E169E}" type="datetimeFigureOut">
              <a:rPr lang="en-GB" smtClean="0"/>
              <a:t>26/01/2017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4F9A06E5-ABBD-4174-94E1-412961BE7FD0}" type="slidenum">
              <a:rPr lang="en-GB" smtClean="0"/>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A5E6769-2345-4F0F-B2D2-6C51C97E169E}" type="datetimeFigureOut">
              <a:rPr lang="en-GB" smtClean="0"/>
              <a:t>26/01/2017</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F9A06E5-ABBD-4174-94E1-412961BE7FD0}" type="slidenum">
              <a:rPr lang="en-GB" smtClean="0"/>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youtube.com/watch?v=qU97IXT8MIs"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GB" sz="9600" dirty="0" smtClean="0">
                <a:latin typeface="Annes Font" panose="020F0502000000000000" pitchFamily="34" charset="0"/>
              </a:rPr>
              <a:t>READING</a:t>
            </a:r>
            <a:endParaRPr lang="en-GB" sz="9600" dirty="0">
              <a:latin typeface="Annes Font" panose="020F0502000000000000" pitchFamily="34" charset="0"/>
            </a:endParaRPr>
          </a:p>
        </p:txBody>
      </p:sp>
      <p:sp>
        <p:nvSpPr>
          <p:cNvPr id="3" name="Subtitle 2"/>
          <p:cNvSpPr>
            <a:spLocks noGrp="1"/>
          </p:cNvSpPr>
          <p:nvPr>
            <p:ph type="subTitle" idx="1"/>
          </p:nvPr>
        </p:nvSpPr>
        <p:spPr/>
        <p:txBody>
          <a:bodyPr>
            <a:noAutofit/>
          </a:bodyPr>
          <a:lstStyle/>
          <a:p>
            <a:pPr algn="ctr"/>
            <a:r>
              <a:rPr lang="en-GB" sz="8000" dirty="0" smtClean="0">
                <a:latin typeface="Annes Font" panose="020F0502000000000000" pitchFamily="34" charset="0"/>
              </a:rPr>
              <a:t>Information for parents</a:t>
            </a:r>
            <a:endParaRPr lang="en-GB" sz="8000" dirty="0">
              <a:latin typeface="Annes Font" panose="020F0502000000000000" pitchFamily="34" charset="0"/>
            </a:endParaRPr>
          </a:p>
        </p:txBody>
      </p:sp>
    </p:spTree>
    <p:extLst>
      <p:ext uri="{BB962C8B-B14F-4D97-AF65-F5344CB8AC3E}">
        <p14:creationId xmlns:p14="http://schemas.microsoft.com/office/powerpoint/2010/main" val="11448162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6632"/>
            <a:ext cx="7851648" cy="1828800"/>
          </a:xfrm>
        </p:spPr>
        <p:txBody>
          <a:bodyPr/>
          <a:lstStyle/>
          <a:p>
            <a:pPr algn="ctr"/>
            <a:r>
              <a:rPr lang="en-GB" sz="6000" dirty="0"/>
              <a:t>Reading at Home – Enjoy!</a:t>
            </a:r>
            <a:endParaRPr lang="en-GB" dirty="0"/>
          </a:p>
        </p:txBody>
      </p:sp>
      <p:sp>
        <p:nvSpPr>
          <p:cNvPr id="3" name="Rectangle 2"/>
          <p:cNvSpPr/>
          <p:nvPr/>
        </p:nvSpPr>
        <p:spPr>
          <a:xfrm>
            <a:off x="827584" y="1772816"/>
            <a:ext cx="7416824" cy="4524315"/>
          </a:xfrm>
          <a:prstGeom prst="rect">
            <a:avLst/>
          </a:prstGeom>
        </p:spPr>
        <p:txBody>
          <a:bodyPr wrap="square">
            <a:spAutoFit/>
          </a:bodyPr>
          <a:lstStyle/>
          <a:p>
            <a:pPr>
              <a:defRPr/>
            </a:pPr>
            <a:r>
              <a:rPr lang="en-GB" sz="3200" dirty="0">
                <a:latin typeface="Annes Font" panose="020F0502000000000000" pitchFamily="34" charset="0"/>
              </a:rPr>
              <a:t>Make reading visible; have books available in your home</a:t>
            </a:r>
          </a:p>
          <a:p>
            <a:pPr>
              <a:defRPr/>
            </a:pPr>
            <a:r>
              <a:rPr lang="en-GB" sz="3200" dirty="0">
                <a:latin typeface="Annes Font" panose="020F0502000000000000" pitchFamily="34" charset="0"/>
              </a:rPr>
              <a:t>Share books every day;</a:t>
            </a:r>
          </a:p>
          <a:p>
            <a:pPr>
              <a:defRPr/>
            </a:pPr>
            <a:r>
              <a:rPr lang="en-GB" sz="3200" dirty="0">
                <a:latin typeface="Annes Font" panose="020F0502000000000000" pitchFamily="34" charset="0"/>
              </a:rPr>
              <a:t>Boys need to see that reading is something men do.</a:t>
            </a:r>
          </a:p>
          <a:p>
            <a:pPr>
              <a:defRPr/>
            </a:pPr>
            <a:r>
              <a:rPr lang="en-GB" sz="3200" dirty="0">
                <a:latin typeface="Annes Font" panose="020F0502000000000000" pitchFamily="34" charset="0"/>
              </a:rPr>
              <a:t>Talk about books.</a:t>
            </a:r>
          </a:p>
          <a:p>
            <a:pPr>
              <a:defRPr/>
            </a:pPr>
            <a:r>
              <a:rPr lang="en-GB" sz="3200" dirty="0">
                <a:latin typeface="Annes Font" panose="020F0502000000000000" pitchFamily="34" charset="0"/>
              </a:rPr>
              <a:t>Sit and listen - don’t do chores around the reader!</a:t>
            </a:r>
          </a:p>
          <a:p>
            <a:pPr>
              <a:defRPr/>
            </a:pPr>
            <a:r>
              <a:rPr lang="en-GB" sz="3200" dirty="0">
                <a:latin typeface="Annes Font" panose="020F0502000000000000" pitchFamily="34" charset="0"/>
              </a:rPr>
              <a:t>Respect choices.</a:t>
            </a:r>
          </a:p>
        </p:txBody>
      </p:sp>
    </p:spTree>
    <p:extLst>
      <p:ext uri="{BB962C8B-B14F-4D97-AF65-F5344CB8AC3E}">
        <p14:creationId xmlns:p14="http://schemas.microsoft.com/office/powerpoint/2010/main" val="11248461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740" y="91374"/>
            <a:ext cx="8739724" cy="800219"/>
          </a:xfrm>
          <a:prstGeom prst="rect">
            <a:avLst/>
          </a:prstGeom>
        </p:spPr>
        <p:txBody>
          <a:bodyPr wrap="square">
            <a:spAutoFit/>
          </a:bodyPr>
          <a:lstStyle/>
          <a:p>
            <a:pPr algn="ctr">
              <a:spcBef>
                <a:spcPct val="0"/>
              </a:spcBef>
            </a:pPr>
            <a:r>
              <a:rPr lang="en-GB" altLang="en-US" sz="2800" b="1" dirty="0">
                <a:latin typeface="Annes Font" panose="020F0502000000000000" pitchFamily="34" charset="0"/>
              </a:rPr>
              <a:t>Independent Strategies</a:t>
            </a:r>
            <a:r>
              <a:rPr lang="en-GB" altLang="en-US" sz="2800" dirty="0">
                <a:latin typeface="Annes Font" panose="020F0502000000000000" pitchFamily="34" charset="0"/>
              </a:rPr>
              <a:t> </a:t>
            </a:r>
            <a:r>
              <a:rPr lang="en-GB" altLang="en-US" sz="2800" i="1" dirty="0">
                <a:latin typeface="Annes Font" panose="020F0502000000000000" pitchFamily="34" charset="0"/>
              </a:rPr>
              <a:t>by Jill Marie Warner</a:t>
            </a:r>
            <a:r>
              <a:rPr lang="en-GB" altLang="en-US" sz="2800" dirty="0">
                <a:latin typeface="Annes Font" panose="020F0502000000000000" pitchFamily="34" charset="0"/>
              </a:rPr>
              <a:t> </a:t>
            </a:r>
            <a:r>
              <a:rPr lang="en-GB" altLang="en-US" dirty="0">
                <a:latin typeface="Arial" charset="0"/>
              </a:rPr>
              <a:t/>
            </a:r>
            <a:br>
              <a:rPr lang="en-GB" altLang="en-US" dirty="0">
                <a:latin typeface="Arial" charset="0"/>
              </a:rPr>
            </a:br>
            <a:endParaRPr lang="en-GB" altLang="en-US" dirty="0">
              <a:latin typeface="Arial" charset="0"/>
            </a:endParaRPr>
          </a:p>
        </p:txBody>
      </p:sp>
      <p:sp>
        <p:nvSpPr>
          <p:cNvPr id="5" name="Rectangle 4"/>
          <p:cNvSpPr/>
          <p:nvPr/>
        </p:nvSpPr>
        <p:spPr>
          <a:xfrm>
            <a:off x="-185704" y="1085347"/>
            <a:ext cx="5112568" cy="4093428"/>
          </a:xfrm>
          <a:prstGeom prst="rect">
            <a:avLst/>
          </a:prstGeom>
        </p:spPr>
        <p:txBody>
          <a:bodyPr wrap="square">
            <a:spAutoFit/>
          </a:bodyPr>
          <a:lstStyle/>
          <a:p>
            <a:pPr algn="ctr"/>
            <a:r>
              <a:rPr lang="en-GB" altLang="en-US" sz="2000" dirty="0">
                <a:latin typeface="Annes Font" panose="020F0502000000000000" pitchFamily="34" charset="0"/>
              </a:rPr>
              <a:t>When I get stuck on a word in a book,</a:t>
            </a:r>
            <a:br>
              <a:rPr lang="en-GB" altLang="en-US" sz="2000" dirty="0">
                <a:latin typeface="Annes Font" panose="020F0502000000000000" pitchFamily="34" charset="0"/>
              </a:rPr>
            </a:br>
            <a:r>
              <a:rPr lang="en-GB" altLang="en-US" sz="2000" dirty="0">
                <a:latin typeface="Annes Font" panose="020F0502000000000000" pitchFamily="34" charset="0"/>
              </a:rPr>
              <a:t>There are lots of things I can do.</a:t>
            </a:r>
            <a:br>
              <a:rPr lang="en-GB" altLang="en-US" sz="2000" dirty="0">
                <a:latin typeface="Annes Font" panose="020F0502000000000000" pitchFamily="34" charset="0"/>
              </a:rPr>
            </a:br>
            <a:r>
              <a:rPr lang="en-GB" altLang="en-US" sz="2000" dirty="0">
                <a:latin typeface="Annes Font" panose="020F0502000000000000" pitchFamily="34" charset="0"/>
              </a:rPr>
              <a:t>I can do them all, please, by myself;</a:t>
            </a:r>
            <a:br>
              <a:rPr lang="en-GB" altLang="en-US" sz="2000" dirty="0">
                <a:latin typeface="Annes Font" panose="020F0502000000000000" pitchFamily="34" charset="0"/>
              </a:rPr>
            </a:br>
            <a:r>
              <a:rPr lang="en-GB" altLang="en-US" sz="2000" dirty="0">
                <a:latin typeface="Annes Font" panose="020F0502000000000000" pitchFamily="34" charset="0"/>
              </a:rPr>
              <a:t>I don't need help from you. </a:t>
            </a:r>
            <a:br>
              <a:rPr lang="en-GB" altLang="en-US" sz="2000" dirty="0">
                <a:latin typeface="Annes Font" panose="020F0502000000000000" pitchFamily="34" charset="0"/>
              </a:rPr>
            </a:br>
            <a:r>
              <a:rPr lang="en-GB" altLang="en-US" sz="2000" dirty="0">
                <a:latin typeface="Annes Font" panose="020F0502000000000000" pitchFamily="34" charset="0"/>
              </a:rPr>
              <a:t>I can look at the picture to get a hint.</a:t>
            </a:r>
            <a:br>
              <a:rPr lang="en-GB" altLang="en-US" sz="2000" dirty="0">
                <a:latin typeface="Annes Font" panose="020F0502000000000000" pitchFamily="34" charset="0"/>
              </a:rPr>
            </a:br>
            <a:r>
              <a:rPr lang="en-GB" altLang="en-US" sz="2000" dirty="0">
                <a:latin typeface="Annes Font" panose="020F0502000000000000" pitchFamily="34" charset="0"/>
              </a:rPr>
              <a:t>Or think what the story's about.</a:t>
            </a:r>
            <a:br>
              <a:rPr lang="en-GB" altLang="en-US" sz="2000" dirty="0">
                <a:latin typeface="Annes Font" panose="020F0502000000000000" pitchFamily="34" charset="0"/>
              </a:rPr>
            </a:br>
            <a:r>
              <a:rPr lang="en-GB" altLang="en-US" sz="2000" dirty="0">
                <a:latin typeface="Annes Font" panose="020F0502000000000000" pitchFamily="34" charset="0"/>
              </a:rPr>
              <a:t>I can "get my mouth ready" to say the first letter. </a:t>
            </a:r>
            <a:br>
              <a:rPr lang="en-GB" altLang="en-US" sz="2000" dirty="0">
                <a:latin typeface="Annes Font" panose="020F0502000000000000" pitchFamily="34" charset="0"/>
              </a:rPr>
            </a:br>
            <a:r>
              <a:rPr lang="en-GB" altLang="en-US" sz="2000" dirty="0">
                <a:latin typeface="Annes Font" panose="020F0502000000000000" pitchFamily="34" charset="0"/>
              </a:rPr>
              <a:t>A kind of "sounding out".</a:t>
            </a:r>
            <a:br>
              <a:rPr lang="en-GB" altLang="en-US" sz="2000" dirty="0">
                <a:latin typeface="Annes Font" panose="020F0502000000000000" pitchFamily="34" charset="0"/>
              </a:rPr>
            </a:br>
            <a:r>
              <a:rPr lang="en-GB" altLang="en-US" sz="2000" dirty="0">
                <a:latin typeface="Annes Font" panose="020F0502000000000000" pitchFamily="34" charset="0"/>
              </a:rPr>
              <a:t>I can chop up the words into smaller parts,</a:t>
            </a:r>
            <a:br>
              <a:rPr lang="en-GB" altLang="en-US" sz="2000" dirty="0">
                <a:latin typeface="Annes Font" panose="020F0502000000000000" pitchFamily="34" charset="0"/>
              </a:rPr>
            </a:br>
            <a:r>
              <a:rPr lang="en-GB" altLang="en-US" sz="2000" dirty="0">
                <a:latin typeface="Annes Font" panose="020F0502000000000000" pitchFamily="34" charset="0"/>
              </a:rPr>
              <a:t>Like on or </a:t>
            </a:r>
            <a:r>
              <a:rPr lang="en-GB" altLang="en-US" sz="2000" dirty="0" err="1">
                <a:latin typeface="Annes Font" panose="020F0502000000000000" pitchFamily="34" charset="0"/>
              </a:rPr>
              <a:t>ing</a:t>
            </a:r>
            <a:r>
              <a:rPr lang="en-GB" altLang="en-US" sz="2000" dirty="0">
                <a:latin typeface="Annes Font" panose="020F0502000000000000" pitchFamily="34" charset="0"/>
              </a:rPr>
              <a:t> or </a:t>
            </a:r>
            <a:r>
              <a:rPr lang="en-GB" altLang="en-US" sz="2000" dirty="0" err="1">
                <a:latin typeface="Annes Font" panose="020F0502000000000000" pitchFamily="34" charset="0"/>
              </a:rPr>
              <a:t>ly</a:t>
            </a:r>
            <a:r>
              <a:rPr lang="en-GB" altLang="en-US" sz="2000" dirty="0">
                <a:latin typeface="Annes Font" panose="020F0502000000000000" pitchFamily="34" charset="0"/>
              </a:rPr>
              <a:t>,</a:t>
            </a:r>
            <a:br>
              <a:rPr lang="en-GB" altLang="en-US" sz="2000" dirty="0">
                <a:latin typeface="Annes Font" panose="020F0502000000000000" pitchFamily="34" charset="0"/>
              </a:rPr>
            </a:br>
            <a:r>
              <a:rPr lang="en-GB" altLang="en-US" sz="2000" dirty="0">
                <a:latin typeface="Annes Font" panose="020F0502000000000000" pitchFamily="34" charset="0"/>
              </a:rPr>
              <a:t>Or find smaller words in compound words</a:t>
            </a:r>
            <a:br>
              <a:rPr lang="en-GB" altLang="en-US" sz="2000" dirty="0">
                <a:latin typeface="Annes Font" panose="020F0502000000000000" pitchFamily="34" charset="0"/>
              </a:rPr>
            </a:br>
            <a:r>
              <a:rPr lang="en-GB" altLang="en-US" sz="2000" dirty="0">
                <a:latin typeface="Annes Font" panose="020F0502000000000000" pitchFamily="34" charset="0"/>
              </a:rPr>
              <a:t>Like raincoat and bumblebee</a:t>
            </a:r>
            <a:r>
              <a:rPr lang="en-GB" altLang="en-US" dirty="0">
                <a:latin typeface="Annes Font" panose="020F0502000000000000" pitchFamily="34" charset="0"/>
              </a:rPr>
              <a:t>.</a:t>
            </a:r>
            <a:endParaRPr lang="en-GB" dirty="0">
              <a:latin typeface="Annes Font" panose="020F0502000000000000" pitchFamily="34" charset="0"/>
            </a:endParaRPr>
          </a:p>
        </p:txBody>
      </p:sp>
      <p:sp>
        <p:nvSpPr>
          <p:cNvPr id="2" name="Rectangle 1"/>
          <p:cNvSpPr/>
          <p:nvPr/>
        </p:nvSpPr>
        <p:spPr>
          <a:xfrm>
            <a:off x="4572000" y="1052736"/>
            <a:ext cx="4572000" cy="5016758"/>
          </a:xfrm>
          <a:prstGeom prst="rect">
            <a:avLst/>
          </a:prstGeom>
        </p:spPr>
        <p:txBody>
          <a:bodyPr>
            <a:spAutoFit/>
          </a:bodyPr>
          <a:lstStyle/>
          <a:p>
            <a:pPr algn="ctr"/>
            <a:r>
              <a:rPr lang="en-GB" altLang="en-US" sz="2000" dirty="0">
                <a:latin typeface="Annes Font" panose="020F0502000000000000" pitchFamily="34" charset="0"/>
              </a:rPr>
              <a:t>I can think of a word that makes sense in that place,</a:t>
            </a:r>
            <a:br>
              <a:rPr lang="en-GB" altLang="en-US" sz="2000" dirty="0">
                <a:latin typeface="Annes Font" panose="020F0502000000000000" pitchFamily="34" charset="0"/>
              </a:rPr>
            </a:br>
            <a:r>
              <a:rPr lang="en-GB" altLang="en-US" sz="2000" dirty="0">
                <a:latin typeface="Annes Font" panose="020F0502000000000000" pitchFamily="34" charset="0"/>
              </a:rPr>
              <a:t>Guess or say "blank" and read on</a:t>
            </a:r>
            <a:br>
              <a:rPr lang="en-GB" altLang="en-US" sz="2000" dirty="0">
                <a:latin typeface="Annes Font" panose="020F0502000000000000" pitchFamily="34" charset="0"/>
              </a:rPr>
            </a:br>
            <a:r>
              <a:rPr lang="en-GB" altLang="en-US" sz="2000" dirty="0">
                <a:latin typeface="Annes Font" panose="020F0502000000000000" pitchFamily="34" charset="0"/>
              </a:rPr>
              <a:t>Until the sentence has reached its end,</a:t>
            </a:r>
            <a:br>
              <a:rPr lang="en-GB" altLang="en-US" sz="2000" dirty="0">
                <a:latin typeface="Annes Font" panose="020F0502000000000000" pitchFamily="34" charset="0"/>
              </a:rPr>
            </a:br>
            <a:r>
              <a:rPr lang="en-GB" altLang="en-US" sz="2000" dirty="0">
                <a:latin typeface="Annes Font" panose="020F0502000000000000" pitchFamily="34" charset="0"/>
              </a:rPr>
              <a:t>Then go back and try these on:</a:t>
            </a:r>
            <a:br>
              <a:rPr lang="en-GB" altLang="en-US" sz="2000" dirty="0">
                <a:latin typeface="Annes Font" panose="020F0502000000000000" pitchFamily="34" charset="0"/>
              </a:rPr>
            </a:br>
            <a:r>
              <a:rPr lang="en-GB" altLang="en-US" sz="2000" dirty="0">
                <a:latin typeface="Annes Font" panose="020F0502000000000000" pitchFamily="34" charset="0"/>
              </a:rPr>
              <a:t>"Does it make sense?"</a:t>
            </a:r>
            <a:br>
              <a:rPr lang="en-GB" altLang="en-US" sz="2000" dirty="0">
                <a:latin typeface="Annes Font" panose="020F0502000000000000" pitchFamily="34" charset="0"/>
              </a:rPr>
            </a:br>
            <a:r>
              <a:rPr lang="en-GB" altLang="en-US" sz="2000" dirty="0">
                <a:latin typeface="Annes Font" panose="020F0502000000000000" pitchFamily="34" charset="0"/>
              </a:rPr>
              <a:t>"Can we say it that way?"</a:t>
            </a:r>
            <a:br>
              <a:rPr lang="en-GB" altLang="en-US" sz="2000" dirty="0">
                <a:latin typeface="Annes Font" panose="020F0502000000000000" pitchFamily="34" charset="0"/>
              </a:rPr>
            </a:br>
            <a:r>
              <a:rPr lang="en-GB" altLang="en-US" sz="2000" dirty="0">
                <a:latin typeface="Annes Font" panose="020F0502000000000000" pitchFamily="34" charset="0"/>
              </a:rPr>
              <a:t>"Does it look right to me?"</a:t>
            </a:r>
            <a:br>
              <a:rPr lang="en-GB" altLang="en-US" sz="2000" dirty="0">
                <a:latin typeface="Annes Font" panose="020F0502000000000000" pitchFamily="34" charset="0"/>
              </a:rPr>
            </a:br>
            <a:r>
              <a:rPr lang="en-GB" altLang="en-US" sz="2000" dirty="0">
                <a:latin typeface="Annes Font" panose="020F0502000000000000" pitchFamily="34" charset="0"/>
              </a:rPr>
              <a:t>Chances are the right word will pop out like the sun</a:t>
            </a:r>
            <a:br>
              <a:rPr lang="en-GB" altLang="en-US" sz="2000" dirty="0">
                <a:latin typeface="Annes Font" panose="020F0502000000000000" pitchFamily="34" charset="0"/>
              </a:rPr>
            </a:br>
            <a:r>
              <a:rPr lang="en-GB" altLang="en-US" sz="2000" dirty="0">
                <a:latin typeface="Annes Font" panose="020F0502000000000000" pitchFamily="34" charset="0"/>
              </a:rPr>
              <a:t>In my own mind, can't you see? </a:t>
            </a:r>
            <a:br>
              <a:rPr lang="en-GB" altLang="en-US" sz="2000" dirty="0">
                <a:latin typeface="Annes Font" panose="020F0502000000000000" pitchFamily="34" charset="0"/>
              </a:rPr>
            </a:br>
            <a:r>
              <a:rPr lang="en-GB" altLang="en-US" sz="2000" dirty="0">
                <a:latin typeface="Annes Font" panose="020F0502000000000000" pitchFamily="34" charset="0"/>
              </a:rPr>
              <a:t>If I've thought of and tried out most of these things</a:t>
            </a:r>
            <a:br>
              <a:rPr lang="en-GB" altLang="en-US" sz="2000" dirty="0">
                <a:latin typeface="Annes Font" panose="020F0502000000000000" pitchFamily="34" charset="0"/>
              </a:rPr>
            </a:br>
            <a:r>
              <a:rPr lang="en-GB" altLang="en-US" sz="2000" dirty="0">
                <a:latin typeface="Annes Font" panose="020F0502000000000000" pitchFamily="34" charset="0"/>
              </a:rPr>
              <a:t>And I still do not know what to do,</a:t>
            </a:r>
            <a:br>
              <a:rPr lang="en-GB" altLang="en-US" sz="2000" dirty="0">
                <a:latin typeface="Annes Font" panose="020F0502000000000000" pitchFamily="34" charset="0"/>
              </a:rPr>
            </a:br>
            <a:r>
              <a:rPr lang="en-GB" altLang="en-US" sz="2000" dirty="0">
                <a:latin typeface="Annes Font" panose="020F0502000000000000" pitchFamily="34" charset="0"/>
              </a:rPr>
              <a:t>Then I may turn around and ask</a:t>
            </a:r>
            <a:br>
              <a:rPr lang="en-GB" altLang="en-US" sz="2000" dirty="0">
                <a:latin typeface="Annes Font" panose="020F0502000000000000" pitchFamily="34" charset="0"/>
              </a:rPr>
            </a:br>
            <a:r>
              <a:rPr lang="en-GB" altLang="en-US" sz="2000" dirty="0">
                <a:latin typeface="Annes Font" panose="020F0502000000000000" pitchFamily="34" charset="0"/>
              </a:rPr>
              <a:t>For some help to get me through</a:t>
            </a:r>
            <a:endParaRPr lang="en-GB" sz="2000" dirty="0">
              <a:latin typeface="Annes Font" panose="020F0502000000000000" pitchFamily="34" charset="0"/>
            </a:endParaRPr>
          </a:p>
        </p:txBody>
      </p:sp>
    </p:spTree>
    <p:extLst>
      <p:ext uri="{BB962C8B-B14F-4D97-AF65-F5344CB8AC3E}">
        <p14:creationId xmlns:p14="http://schemas.microsoft.com/office/powerpoint/2010/main" val="12305513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520" y="188640"/>
            <a:ext cx="8640960" cy="707886"/>
          </a:xfrm>
          <a:prstGeom prst="rect">
            <a:avLst/>
          </a:prstGeom>
        </p:spPr>
        <p:txBody>
          <a:bodyPr wrap="square">
            <a:spAutoFit/>
          </a:bodyPr>
          <a:lstStyle/>
          <a:p>
            <a:pPr algn="ctr"/>
            <a:r>
              <a:rPr lang="en-GB" sz="4000" dirty="0">
                <a:latin typeface="Annes Font" panose="020F0502000000000000" pitchFamily="34" charset="0"/>
              </a:rPr>
              <a:t>Talking about books</a:t>
            </a:r>
          </a:p>
        </p:txBody>
      </p:sp>
      <p:sp>
        <p:nvSpPr>
          <p:cNvPr id="6" name="Rectangle 5"/>
          <p:cNvSpPr/>
          <p:nvPr/>
        </p:nvSpPr>
        <p:spPr>
          <a:xfrm>
            <a:off x="539552" y="896526"/>
            <a:ext cx="8352928" cy="5410712"/>
          </a:xfrm>
          <a:prstGeom prst="rect">
            <a:avLst/>
          </a:prstGeom>
        </p:spPr>
        <p:txBody>
          <a:bodyPr wrap="square">
            <a:spAutoFit/>
          </a:bodyPr>
          <a:lstStyle/>
          <a:p>
            <a:pPr>
              <a:lnSpc>
                <a:spcPct val="90000"/>
              </a:lnSpc>
              <a:buFontTx/>
              <a:buNone/>
              <a:defRPr/>
            </a:pPr>
            <a:r>
              <a:rPr lang="en-US" sz="3200" dirty="0">
                <a:latin typeface="Annes Font" panose="020F0502000000000000" pitchFamily="34" charset="0"/>
              </a:rPr>
              <a:t>It is not a test!</a:t>
            </a:r>
            <a:r>
              <a:rPr lang="en-GB" sz="3200" dirty="0">
                <a:latin typeface="Annes Font" panose="020F0502000000000000" pitchFamily="34" charset="0"/>
              </a:rPr>
              <a:t> </a:t>
            </a:r>
          </a:p>
          <a:p>
            <a:pPr>
              <a:lnSpc>
                <a:spcPct val="90000"/>
              </a:lnSpc>
              <a:buFontTx/>
              <a:buNone/>
              <a:defRPr/>
            </a:pPr>
            <a:r>
              <a:rPr lang="en-GB" sz="3200" dirty="0">
                <a:latin typeface="Annes Font" panose="020F0502000000000000" pitchFamily="34" charset="0"/>
              </a:rPr>
              <a:t>Do you like this book; why?</a:t>
            </a:r>
          </a:p>
          <a:p>
            <a:pPr>
              <a:lnSpc>
                <a:spcPct val="90000"/>
              </a:lnSpc>
              <a:buFontTx/>
              <a:buNone/>
              <a:defRPr/>
            </a:pPr>
            <a:r>
              <a:rPr lang="en-GB" sz="3200" dirty="0">
                <a:latin typeface="Annes Font" panose="020F0502000000000000" pitchFamily="34" charset="0"/>
              </a:rPr>
              <a:t>Who is your favourite character?</a:t>
            </a:r>
          </a:p>
          <a:p>
            <a:pPr>
              <a:lnSpc>
                <a:spcPct val="90000"/>
              </a:lnSpc>
              <a:buFontTx/>
              <a:buNone/>
              <a:defRPr/>
            </a:pPr>
            <a:r>
              <a:rPr lang="en-GB" sz="3200" dirty="0">
                <a:latin typeface="Annes Font" panose="020F0502000000000000" pitchFamily="34" charset="0"/>
              </a:rPr>
              <a:t>Tell me about a character in the book.</a:t>
            </a:r>
          </a:p>
          <a:p>
            <a:pPr>
              <a:lnSpc>
                <a:spcPct val="90000"/>
              </a:lnSpc>
              <a:buFontTx/>
              <a:buNone/>
              <a:defRPr/>
            </a:pPr>
            <a:r>
              <a:rPr lang="en-GB" sz="3200" dirty="0">
                <a:latin typeface="Annes Font" panose="020F0502000000000000" pitchFamily="34" charset="0"/>
              </a:rPr>
              <a:t>Which words tell you what the character is like?</a:t>
            </a:r>
          </a:p>
          <a:p>
            <a:pPr>
              <a:lnSpc>
                <a:spcPct val="90000"/>
              </a:lnSpc>
              <a:buFontTx/>
              <a:buNone/>
              <a:defRPr/>
            </a:pPr>
            <a:r>
              <a:rPr lang="en-GB" sz="3200" dirty="0">
                <a:latin typeface="Annes Font" panose="020F0502000000000000" pitchFamily="34" charset="0"/>
              </a:rPr>
              <a:t>How would you feel?</a:t>
            </a:r>
          </a:p>
          <a:p>
            <a:pPr>
              <a:lnSpc>
                <a:spcPct val="90000"/>
              </a:lnSpc>
              <a:buFontTx/>
              <a:buNone/>
              <a:defRPr/>
            </a:pPr>
            <a:r>
              <a:rPr lang="en-GB" sz="3200" dirty="0">
                <a:latin typeface="Annes Font" panose="020F0502000000000000" pitchFamily="34" charset="0"/>
              </a:rPr>
              <a:t>What do you think will happen next?</a:t>
            </a:r>
          </a:p>
          <a:p>
            <a:pPr>
              <a:lnSpc>
                <a:spcPct val="90000"/>
              </a:lnSpc>
              <a:buFontTx/>
              <a:buNone/>
              <a:defRPr/>
            </a:pPr>
            <a:r>
              <a:rPr lang="en-GB" sz="3200" dirty="0">
                <a:latin typeface="Annes Font" panose="020F0502000000000000" pitchFamily="34" charset="0"/>
              </a:rPr>
              <a:t>What would you do?</a:t>
            </a:r>
          </a:p>
          <a:p>
            <a:pPr>
              <a:lnSpc>
                <a:spcPct val="90000"/>
              </a:lnSpc>
              <a:buFontTx/>
              <a:buNone/>
              <a:defRPr/>
            </a:pPr>
            <a:r>
              <a:rPr lang="en-GB" sz="3200" dirty="0">
                <a:latin typeface="Annes Font" panose="020F0502000000000000" pitchFamily="34" charset="0"/>
              </a:rPr>
              <a:t>What have you learned about …… in your book?</a:t>
            </a:r>
          </a:p>
          <a:p>
            <a:pPr>
              <a:lnSpc>
                <a:spcPct val="90000"/>
              </a:lnSpc>
              <a:buFontTx/>
              <a:buNone/>
              <a:defRPr/>
            </a:pPr>
            <a:r>
              <a:rPr lang="en-GB" sz="3200" dirty="0">
                <a:latin typeface="Annes Font" panose="020F0502000000000000" pitchFamily="34" charset="0"/>
              </a:rPr>
              <a:t>What can you tell me about…?</a:t>
            </a:r>
          </a:p>
        </p:txBody>
      </p:sp>
    </p:spTree>
    <p:extLst>
      <p:ext uri="{BB962C8B-B14F-4D97-AF65-F5344CB8AC3E}">
        <p14:creationId xmlns:p14="http://schemas.microsoft.com/office/powerpoint/2010/main" val="13709338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188640"/>
            <a:ext cx="8280920" cy="1200329"/>
          </a:xfrm>
          <a:prstGeom prst="rect">
            <a:avLst/>
          </a:prstGeom>
        </p:spPr>
        <p:txBody>
          <a:bodyPr wrap="square">
            <a:spAutoFit/>
          </a:bodyPr>
          <a:lstStyle/>
          <a:p>
            <a:pPr algn="ctr"/>
            <a:r>
              <a:rPr lang="en-US" sz="3600" dirty="0">
                <a:latin typeface="Annes Font" panose="020F0502000000000000" pitchFamily="34" charset="0"/>
              </a:rPr>
              <a:t>Understanding</a:t>
            </a:r>
            <a:br>
              <a:rPr lang="en-US" sz="3600" dirty="0">
                <a:latin typeface="Annes Font" panose="020F0502000000000000" pitchFamily="34" charset="0"/>
              </a:rPr>
            </a:br>
            <a:r>
              <a:rPr lang="en-US" sz="3600" dirty="0">
                <a:latin typeface="Annes Font" panose="020F0502000000000000" pitchFamily="34" charset="0"/>
              </a:rPr>
              <a:t>(Comprehension)</a:t>
            </a:r>
            <a:endParaRPr lang="en-GB" sz="3600" dirty="0">
              <a:latin typeface="Annes Font" panose="020F0502000000000000" pitchFamily="34" charset="0"/>
            </a:endParaRPr>
          </a:p>
        </p:txBody>
      </p:sp>
      <p:sp>
        <p:nvSpPr>
          <p:cNvPr id="4" name="Rectangle 3"/>
          <p:cNvSpPr/>
          <p:nvPr/>
        </p:nvSpPr>
        <p:spPr>
          <a:xfrm>
            <a:off x="611560" y="1388969"/>
            <a:ext cx="8208912" cy="4967514"/>
          </a:xfrm>
          <a:prstGeom prst="rect">
            <a:avLst/>
          </a:prstGeom>
        </p:spPr>
        <p:txBody>
          <a:bodyPr wrap="square">
            <a:spAutoFit/>
          </a:bodyPr>
          <a:lstStyle/>
          <a:p>
            <a:pPr>
              <a:lnSpc>
                <a:spcPct val="110000"/>
              </a:lnSpc>
              <a:spcBef>
                <a:spcPts val="0"/>
              </a:spcBef>
              <a:defRPr/>
            </a:pPr>
            <a:r>
              <a:rPr lang="en-US" sz="3200" dirty="0">
                <a:latin typeface="Annes Font" panose="020F0502000000000000" pitchFamily="34" charset="0"/>
              </a:rPr>
              <a:t>Finding information on the page.</a:t>
            </a:r>
          </a:p>
          <a:p>
            <a:pPr>
              <a:lnSpc>
                <a:spcPct val="110000"/>
              </a:lnSpc>
              <a:spcBef>
                <a:spcPts val="0"/>
              </a:spcBef>
              <a:defRPr/>
            </a:pPr>
            <a:r>
              <a:rPr lang="en-US" sz="3200" dirty="0">
                <a:latin typeface="Annes Font" panose="020F0502000000000000" pitchFamily="34" charset="0"/>
              </a:rPr>
              <a:t>Being able to find information that is </a:t>
            </a:r>
            <a:r>
              <a:rPr lang="en-US" sz="3200" i="1" dirty="0">
                <a:latin typeface="Annes Font" panose="020F0502000000000000" pitchFamily="34" charset="0"/>
              </a:rPr>
              <a:t>not</a:t>
            </a:r>
            <a:r>
              <a:rPr lang="en-US" sz="3200" dirty="0">
                <a:latin typeface="Annes Font" panose="020F0502000000000000" pitchFamily="34" charset="0"/>
              </a:rPr>
              <a:t> on the page. Looking for clues</a:t>
            </a:r>
          </a:p>
          <a:p>
            <a:pPr>
              <a:lnSpc>
                <a:spcPct val="110000"/>
              </a:lnSpc>
              <a:spcBef>
                <a:spcPts val="0"/>
              </a:spcBef>
              <a:defRPr/>
            </a:pPr>
            <a:r>
              <a:rPr lang="en-US" sz="3200" dirty="0">
                <a:latin typeface="Annes Font" panose="020F0502000000000000" pitchFamily="34" charset="0"/>
              </a:rPr>
              <a:t>Thinking about situations and predicting what might happen.</a:t>
            </a:r>
          </a:p>
          <a:p>
            <a:pPr>
              <a:lnSpc>
                <a:spcPct val="110000"/>
              </a:lnSpc>
              <a:spcBef>
                <a:spcPts val="0"/>
              </a:spcBef>
              <a:defRPr/>
            </a:pPr>
            <a:r>
              <a:rPr lang="en-US" sz="3200" dirty="0">
                <a:latin typeface="Annes Font" panose="020F0502000000000000" pitchFamily="34" charset="0"/>
              </a:rPr>
              <a:t>Putting yourself in a character’s shoes and understanding what is going on from their viewpoint.</a:t>
            </a:r>
          </a:p>
          <a:p>
            <a:pPr>
              <a:lnSpc>
                <a:spcPct val="110000"/>
              </a:lnSpc>
              <a:spcBef>
                <a:spcPts val="0"/>
              </a:spcBef>
              <a:defRPr/>
            </a:pPr>
            <a:r>
              <a:rPr lang="en-US" sz="3200" dirty="0">
                <a:latin typeface="Annes Font" panose="020F0502000000000000" pitchFamily="34" charset="0"/>
              </a:rPr>
              <a:t>Book talk to make your child think</a:t>
            </a:r>
            <a:endParaRPr lang="en-GB" sz="3200" dirty="0">
              <a:latin typeface="Annes Font" panose="020F0502000000000000" pitchFamily="34" charset="0"/>
            </a:endParaRPr>
          </a:p>
        </p:txBody>
      </p:sp>
    </p:spTree>
    <p:extLst>
      <p:ext uri="{BB962C8B-B14F-4D97-AF65-F5344CB8AC3E}">
        <p14:creationId xmlns:p14="http://schemas.microsoft.com/office/powerpoint/2010/main" val="564176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260648"/>
            <a:ext cx="8496944" cy="646331"/>
          </a:xfrm>
          <a:prstGeom prst="rect">
            <a:avLst/>
          </a:prstGeom>
        </p:spPr>
        <p:txBody>
          <a:bodyPr wrap="square">
            <a:spAutoFit/>
          </a:bodyPr>
          <a:lstStyle/>
          <a:p>
            <a:pPr algn="ctr"/>
            <a:r>
              <a:rPr lang="en-GB" sz="3600" dirty="0">
                <a:latin typeface="Annes Font" panose="020F0502000000000000" pitchFamily="34" charset="0"/>
              </a:rPr>
              <a:t>Hearing your child read</a:t>
            </a:r>
          </a:p>
        </p:txBody>
      </p:sp>
      <p:sp>
        <p:nvSpPr>
          <p:cNvPr id="4" name="Rectangle 3"/>
          <p:cNvSpPr/>
          <p:nvPr/>
        </p:nvSpPr>
        <p:spPr>
          <a:xfrm>
            <a:off x="467544" y="1052736"/>
            <a:ext cx="8352928" cy="5740033"/>
          </a:xfrm>
          <a:prstGeom prst="rect">
            <a:avLst/>
          </a:prstGeom>
        </p:spPr>
        <p:txBody>
          <a:bodyPr wrap="square">
            <a:spAutoFit/>
          </a:bodyPr>
          <a:lstStyle/>
          <a:p>
            <a:pPr>
              <a:spcBef>
                <a:spcPts val="600"/>
              </a:spcBef>
              <a:defRPr/>
            </a:pPr>
            <a:r>
              <a:rPr lang="en-GB" sz="4400" dirty="0">
                <a:latin typeface="Annes Font" panose="020F0502000000000000" pitchFamily="34" charset="0"/>
              </a:rPr>
              <a:t>Choose a quiet time and give your child your full attention;</a:t>
            </a:r>
          </a:p>
          <a:p>
            <a:pPr>
              <a:spcBef>
                <a:spcPts val="600"/>
              </a:spcBef>
              <a:defRPr/>
            </a:pPr>
            <a:r>
              <a:rPr lang="en-GB" sz="4400" dirty="0">
                <a:latin typeface="Annes Font" panose="020F0502000000000000" pitchFamily="34" charset="0"/>
              </a:rPr>
              <a:t>Give support if required using the strategies explained earlier;</a:t>
            </a:r>
          </a:p>
          <a:p>
            <a:pPr>
              <a:spcBef>
                <a:spcPts val="600"/>
              </a:spcBef>
              <a:defRPr/>
            </a:pPr>
            <a:r>
              <a:rPr lang="en-GB" sz="4400" dirty="0">
                <a:latin typeface="Annes Font" panose="020F0502000000000000" pitchFamily="34" charset="0"/>
              </a:rPr>
              <a:t>Explain the meaning of new words;</a:t>
            </a:r>
          </a:p>
          <a:p>
            <a:pPr>
              <a:spcBef>
                <a:spcPts val="600"/>
              </a:spcBef>
              <a:defRPr/>
            </a:pPr>
            <a:r>
              <a:rPr lang="en-GB" sz="4400" dirty="0">
                <a:latin typeface="Annes Font" panose="020F0502000000000000" pitchFamily="34" charset="0"/>
              </a:rPr>
              <a:t>Talk about the text using open questions.</a:t>
            </a:r>
          </a:p>
        </p:txBody>
      </p:sp>
    </p:spTree>
    <p:extLst>
      <p:ext uri="{BB962C8B-B14F-4D97-AF65-F5344CB8AC3E}">
        <p14:creationId xmlns:p14="http://schemas.microsoft.com/office/powerpoint/2010/main" val="24844816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496944" cy="646331"/>
          </a:xfrm>
          <a:prstGeom prst="rect">
            <a:avLst/>
          </a:prstGeom>
        </p:spPr>
        <p:txBody>
          <a:bodyPr wrap="square">
            <a:spAutoFit/>
          </a:bodyPr>
          <a:lstStyle/>
          <a:p>
            <a:pPr algn="ctr"/>
            <a:r>
              <a:rPr lang="en-US" sz="3600" dirty="0">
                <a:latin typeface="Annes Font" panose="020F0502000000000000" pitchFamily="34" charset="0"/>
              </a:rPr>
              <a:t>Reading to your children</a:t>
            </a:r>
            <a:endParaRPr lang="en-GB" sz="3600" dirty="0">
              <a:latin typeface="Annes Font" panose="020F0502000000000000" pitchFamily="34" charset="0"/>
            </a:endParaRPr>
          </a:p>
        </p:txBody>
      </p:sp>
      <p:sp>
        <p:nvSpPr>
          <p:cNvPr id="4" name="Rectangle 3"/>
          <p:cNvSpPr/>
          <p:nvPr/>
        </p:nvSpPr>
        <p:spPr>
          <a:xfrm>
            <a:off x="611560" y="980728"/>
            <a:ext cx="8064896" cy="6297108"/>
          </a:xfrm>
          <a:prstGeom prst="rect">
            <a:avLst/>
          </a:prstGeom>
        </p:spPr>
        <p:txBody>
          <a:bodyPr wrap="square">
            <a:spAutoFit/>
          </a:bodyPr>
          <a:lstStyle/>
          <a:p>
            <a:pPr>
              <a:lnSpc>
                <a:spcPct val="120000"/>
              </a:lnSpc>
              <a:spcBef>
                <a:spcPts val="0"/>
              </a:spcBef>
              <a:defRPr/>
            </a:pPr>
            <a:r>
              <a:rPr lang="en-US" sz="2400" dirty="0">
                <a:latin typeface="Annes Font" panose="020F0502000000000000" pitchFamily="34" charset="0"/>
              </a:rPr>
              <a:t>Introduce your children to different types of books; classic fiction, chapter books, short stories, joke books, poetry, </a:t>
            </a:r>
            <a:r>
              <a:rPr lang="en-US" sz="2400" dirty="0" smtClean="0">
                <a:latin typeface="Annes Font" panose="020F0502000000000000" pitchFamily="34" charset="0"/>
              </a:rPr>
              <a:t>non-fiction and audiobooks.</a:t>
            </a:r>
          </a:p>
          <a:p>
            <a:pPr>
              <a:lnSpc>
                <a:spcPct val="120000"/>
              </a:lnSpc>
              <a:spcBef>
                <a:spcPts val="0"/>
              </a:spcBef>
              <a:defRPr/>
            </a:pPr>
            <a:r>
              <a:rPr lang="en-US" sz="2400" dirty="0" smtClean="0">
                <a:latin typeface="Annes Font" panose="020F0502000000000000" pitchFamily="34" charset="0"/>
              </a:rPr>
              <a:t>Read for about 10 minutes a day for at least </a:t>
            </a:r>
            <a:r>
              <a:rPr lang="en-US" sz="2400" smtClean="0">
                <a:latin typeface="Annes Font" panose="020F0502000000000000" pitchFamily="34" charset="0"/>
              </a:rPr>
              <a:t>five times a week.</a:t>
            </a:r>
            <a:endParaRPr lang="en-US" sz="2400" dirty="0">
              <a:latin typeface="Annes Font" panose="020F0502000000000000" pitchFamily="34" charset="0"/>
            </a:endParaRPr>
          </a:p>
          <a:p>
            <a:pPr>
              <a:lnSpc>
                <a:spcPct val="120000"/>
              </a:lnSpc>
              <a:spcBef>
                <a:spcPts val="0"/>
              </a:spcBef>
              <a:defRPr/>
            </a:pPr>
            <a:r>
              <a:rPr lang="en-US" sz="2400" dirty="0">
                <a:latin typeface="Annes Font" panose="020F0502000000000000" pitchFamily="34" charset="0"/>
              </a:rPr>
              <a:t>Read them the book that was your </a:t>
            </a:r>
            <a:r>
              <a:rPr lang="en-US" sz="2400" dirty="0" err="1">
                <a:latin typeface="Annes Font" panose="020F0502000000000000" pitchFamily="34" charset="0"/>
              </a:rPr>
              <a:t>favourite</a:t>
            </a:r>
            <a:r>
              <a:rPr lang="en-US" sz="2400" dirty="0">
                <a:latin typeface="Annes Font" panose="020F0502000000000000" pitchFamily="34" charset="0"/>
              </a:rPr>
              <a:t> when you were a child.</a:t>
            </a:r>
          </a:p>
          <a:p>
            <a:pPr>
              <a:lnSpc>
                <a:spcPct val="120000"/>
              </a:lnSpc>
              <a:spcBef>
                <a:spcPts val="0"/>
              </a:spcBef>
              <a:defRPr/>
            </a:pPr>
            <a:r>
              <a:rPr lang="en-US" sz="2400" dirty="0">
                <a:latin typeface="Annes Font" panose="020F0502000000000000" pitchFamily="34" charset="0"/>
              </a:rPr>
              <a:t>Read slowly, with expression. Try to use different and funny voices for characters.</a:t>
            </a:r>
          </a:p>
          <a:p>
            <a:pPr>
              <a:lnSpc>
                <a:spcPct val="120000"/>
              </a:lnSpc>
              <a:spcBef>
                <a:spcPts val="0"/>
              </a:spcBef>
              <a:defRPr/>
            </a:pPr>
            <a:r>
              <a:rPr lang="en-US" sz="2400" dirty="0">
                <a:latin typeface="Annes Font" panose="020F0502000000000000" pitchFamily="34" charset="0"/>
              </a:rPr>
              <a:t>Follow the words and read the story using the pictures.</a:t>
            </a:r>
          </a:p>
          <a:p>
            <a:pPr>
              <a:lnSpc>
                <a:spcPct val="120000"/>
              </a:lnSpc>
              <a:spcBef>
                <a:spcPts val="0"/>
              </a:spcBef>
              <a:defRPr/>
            </a:pPr>
            <a:r>
              <a:rPr lang="en-US" sz="2400" dirty="0">
                <a:latin typeface="Annes Font" panose="020F0502000000000000" pitchFamily="34" charset="0"/>
              </a:rPr>
              <a:t>Talk about what is happening and what might happen next. Leave the story on a cliffhanger!</a:t>
            </a:r>
          </a:p>
          <a:p>
            <a:pPr>
              <a:lnSpc>
                <a:spcPct val="120000"/>
              </a:lnSpc>
              <a:spcBef>
                <a:spcPts val="0"/>
              </a:spcBef>
              <a:defRPr/>
            </a:pPr>
            <a:endParaRPr lang="en-US" sz="2400" dirty="0">
              <a:latin typeface="Annes Font" panose="020F0502000000000000" pitchFamily="34" charset="0"/>
            </a:endParaRPr>
          </a:p>
          <a:p>
            <a:pPr algn="ctr">
              <a:lnSpc>
                <a:spcPct val="120000"/>
              </a:lnSpc>
              <a:defRPr/>
            </a:pPr>
            <a:r>
              <a:rPr lang="en-GB" sz="2400" dirty="0" smtClean="0">
                <a:latin typeface="Annes Font" panose="020F0502000000000000" pitchFamily="34" charset="0"/>
              </a:rPr>
              <a:t>.</a:t>
            </a:r>
            <a:endParaRPr lang="en-GB" sz="2400" dirty="0">
              <a:latin typeface="Annes Font" panose="020F0502000000000000" pitchFamily="34" charset="0"/>
            </a:endParaRPr>
          </a:p>
        </p:txBody>
      </p:sp>
    </p:spTree>
    <p:extLst>
      <p:ext uri="{BB962C8B-B14F-4D97-AF65-F5344CB8AC3E}">
        <p14:creationId xmlns:p14="http://schemas.microsoft.com/office/powerpoint/2010/main" val="10592519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260648"/>
            <a:ext cx="8568952" cy="584775"/>
          </a:xfrm>
          <a:prstGeom prst="rect">
            <a:avLst/>
          </a:prstGeom>
        </p:spPr>
        <p:txBody>
          <a:bodyPr wrap="square">
            <a:spAutoFit/>
          </a:bodyPr>
          <a:lstStyle/>
          <a:p>
            <a:pPr algn="ctr"/>
            <a:r>
              <a:rPr lang="en-US" sz="3200" dirty="0">
                <a:latin typeface="Annes Font" panose="020F0502000000000000" pitchFamily="34" charset="0"/>
              </a:rPr>
              <a:t>Jack and the Beanstalk</a:t>
            </a:r>
            <a:endParaRPr lang="en-GB" sz="3200" dirty="0">
              <a:latin typeface="Annes Font" panose="020F0502000000000000" pitchFamily="34" charset="0"/>
            </a:endParaRPr>
          </a:p>
        </p:txBody>
      </p:sp>
      <p:sp>
        <p:nvSpPr>
          <p:cNvPr id="4" name="Rectangle 3"/>
          <p:cNvSpPr/>
          <p:nvPr/>
        </p:nvSpPr>
        <p:spPr>
          <a:xfrm>
            <a:off x="395536" y="1052736"/>
            <a:ext cx="8352928" cy="6463308"/>
          </a:xfrm>
          <a:prstGeom prst="rect">
            <a:avLst/>
          </a:prstGeom>
        </p:spPr>
        <p:txBody>
          <a:bodyPr wrap="square">
            <a:spAutoFit/>
          </a:bodyPr>
          <a:lstStyle/>
          <a:p>
            <a:pPr>
              <a:spcBef>
                <a:spcPct val="50000"/>
              </a:spcBef>
            </a:pPr>
            <a:r>
              <a:rPr lang="en-US" altLang="en-US" sz="3600" dirty="0">
                <a:latin typeface="Annes Font" panose="020F0502000000000000" pitchFamily="34" charset="0"/>
              </a:rPr>
              <a:t>Think about the story of Jack and the Beanstalk</a:t>
            </a:r>
            <a:r>
              <a:rPr lang="en-US" altLang="en-US" sz="3600" dirty="0" smtClean="0">
                <a:latin typeface="Annes Font" panose="020F0502000000000000" pitchFamily="34" charset="0"/>
              </a:rPr>
              <a:t>.</a:t>
            </a:r>
          </a:p>
          <a:p>
            <a:pPr>
              <a:spcBef>
                <a:spcPct val="50000"/>
              </a:spcBef>
            </a:pPr>
            <a:r>
              <a:rPr lang="en-US" altLang="en-US" sz="3600" dirty="0" smtClean="0">
                <a:latin typeface="Annes Font" panose="020F0502000000000000" pitchFamily="34" charset="0"/>
              </a:rPr>
              <a:t>Here are some example questions:</a:t>
            </a:r>
            <a:endParaRPr lang="en-US" altLang="en-US" sz="3600" dirty="0">
              <a:latin typeface="Annes Font" panose="020F0502000000000000" pitchFamily="34" charset="0"/>
            </a:endParaRPr>
          </a:p>
          <a:p>
            <a:pPr>
              <a:spcBef>
                <a:spcPct val="50000"/>
              </a:spcBef>
            </a:pPr>
            <a:r>
              <a:rPr lang="en-US" altLang="en-US" sz="3600" dirty="0">
                <a:latin typeface="Annes Font" panose="020F0502000000000000" pitchFamily="34" charset="0"/>
              </a:rPr>
              <a:t> Who are the characters?</a:t>
            </a:r>
          </a:p>
          <a:p>
            <a:pPr>
              <a:spcBef>
                <a:spcPct val="50000"/>
              </a:spcBef>
            </a:pPr>
            <a:r>
              <a:rPr lang="en-US" altLang="en-US" sz="3600" dirty="0">
                <a:latin typeface="Annes Font" panose="020F0502000000000000" pitchFamily="34" charset="0"/>
              </a:rPr>
              <a:t> Who is the main character?</a:t>
            </a:r>
          </a:p>
          <a:p>
            <a:pPr>
              <a:spcBef>
                <a:spcPct val="50000"/>
              </a:spcBef>
            </a:pPr>
            <a:r>
              <a:rPr lang="en-US" altLang="en-US" sz="3600" dirty="0">
                <a:latin typeface="Annes Font" panose="020F0502000000000000" pitchFamily="34" charset="0"/>
              </a:rPr>
              <a:t> How would </a:t>
            </a:r>
            <a:r>
              <a:rPr lang="en-US" altLang="en-US" sz="3600" i="1" dirty="0">
                <a:latin typeface="Annes Font" panose="020F0502000000000000" pitchFamily="34" charset="0"/>
              </a:rPr>
              <a:t>you</a:t>
            </a:r>
            <a:r>
              <a:rPr lang="en-US" altLang="en-US" sz="3600" dirty="0">
                <a:latin typeface="Annes Font" panose="020F0502000000000000" pitchFamily="34" charset="0"/>
              </a:rPr>
              <a:t> feel if someone kept stealing your belongings?</a:t>
            </a:r>
          </a:p>
          <a:p>
            <a:pPr>
              <a:spcBef>
                <a:spcPct val="50000"/>
              </a:spcBef>
            </a:pPr>
            <a:r>
              <a:rPr lang="en-US" altLang="en-US" sz="3600" dirty="0">
                <a:latin typeface="Annes Font" panose="020F0502000000000000" pitchFamily="34" charset="0"/>
              </a:rPr>
              <a:t> What might the giant say to Jack’s mother?</a:t>
            </a:r>
          </a:p>
        </p:txBody>
      </p:sp>
    </p:spTree>
    <p:extLst>
      <p:ext uri="{BB962C8B-B14F-4D97-AF65-F5344CB8AC3E}">
        <p14:creationId xmlns:p14="http://schemas.microsoft.com/office/powerpoint/2010/main" val="16310371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67544" y="188640"/>
            <a:ext cx="7851648" cy="1828800"/>
          </a:xfrm>
        </p:spPr>
        <p:txBody>
          <a:bodyPr/>
          <a:lstStyle/>
          <a:p>
            <a:pPr algn="l"/>
            <a:r>
              <a:rPr lang="en-GB" dirty="0" smtClean="0"/>
              <a:t>Questions</a:t>
            </a:r>
            <a:br>
              <a:rPr lang="en-GB" dirty="0" smtClean="0"/>
            </a:br>
            <a:endParaRPr lang="en-GB" dirty="0"/>
          </a:p>
        </p:txBody>
      </p:sp>
      <p:sp>
        <p:nvSpPr>
          <p:cNvPr id="4" name="TextBox 3"/>
          <p:cNvSpPr txBox="1"/>
          <p:nvPr/>
        </p:nvSpPr>
        <p:spPr>
          <a:xfrm>
            <a:off x="-52935" y="1700808"/>
            <a:ext cx="9703426" cy="3170099"/>
          </a:xfrm>
          <a:prstGeom prst="rect">
            <a:avLst/>
          </a:prstGeom>
          <a:noFill/>
        </p:spPr>
        <p:txBody>
          <a:bodyPr wrap="none" rtlCol="0">
            <a:spAutoFit/>
          </a:bodyPr>
          <a:lstStyle/>
          <a:p>
            <a:pPr algn="ctr"/>
            <a:r>
              <a:rPr lang="en-GB" sz="2000" dirty="0" smtClean="0">
                <a:latin typeface="Annes Font" panose="020F0502000000000000" pitchFamily="34" charset="0"/>
              </a:rPr>
              <a:t>Questions are key in getting your child to think about the text they are reading. </a:t>
            </a:r>
          </a:p>
          <a:p>
            <a:pPr algn="ctr"/>
            <a:r>
              <a:rPr lang="en-GB" sz="2000" dirty="0" smtClean="0">
                <a:latin typeface="Annes Font" panose="020F0502000000000000" pitchFamily="34" charset="0"/>
              </a:rPr>
              <a:t>It shows how well they are understanding the text and whethe</a:t>
            </a:r>
            <a:r>
              <a:rPr lang="en-GB" sz="2000" dirty="0">
                <a:latin typeface="Annes Font" panose="020F0502000000000000" pitchFamily="34" charset="0"/>
              </a:rPr>
              <a:t>r</a:t>
            </a:r>
            <a:r>
              <a:rPr lang="en-GB" sz="2000" dirty="0" smtClean="0">
                <a:latin typeface="Annes Font" panose="020F0502000000000000" pitchFamily="34" charset="0"/>
              </a:rPr>
              <a:t> they are </a:t>
            </a:r>
          </a:p>
          <a:p>
            <a:pPr algn="ctr"/>
            <a:r>
              <a:rPr lang="en-GB" sz="2000" dirty="0" smtClean="0">
                <a:latin typeface="Annes Font" panose="020F0502000000000000" pitchFamily="34" charset="0"/>
              </a:rPr>
              <a:t>enjoying it. </a:t>
            </a:r>
          </a:p>
          <a:p>
            <a:pPr algn="ctr"/>
            <a:r>
              <a:rPr lang="en-GB" sz="2000" dirty="0" smtClean="0">
                <a:latin typeface="Annes Font" panose="020F0502000000000000" pitchFamily="34" charset="0"/>
              </a:rPr>
              <a:t>Ask a range of closed and open questions. </a:t>
            </a:r>
          </a:p>
          <a:p>
            <a:pPr algn="ctr"/>
            <a:endParaRPr lang="en-GB" sz="2000" dirty="0">
              <a:latin typeface="Annes Font" panose="020F0502000000000000" pitchFamily="34" charset="0"/>
            </a:endParaRPr>
          </a:p>
          <a:p>
            <a:pPr algn="ctr"/>
            <a:r>
              <a:rPr lang="en-GB" sz="2000" dirty="0" smtClean="0">
                <a:latin typeface="Annes Font" panose="020F0502000000000000" pitchFamily="34" charset="0"/>
              </a:rPr>
              <a:t>Try not to overload your child with too many questions as this can stop them </a:t>
            </a:r>
          </a:p>
          <a:p>
            <a:pPr algn="ctr"/>
            <a:r>
              <a:rPr lang="en-GB" sz="2000" dirty="0" smtClean="0">
                <a:latin typeface="Annes Font" panose="020F0502000000000000" pitchFamily="34" charset="0"/>
              </a:rPr>
              <a:t>enjoying</a:t>
            </a:r>
          </a:p>
          <a:p>
            <a:pPr algn="ctr"/>
            <a:r>
              <a:rPr lang="en-GB" sz="2000" dirty="0" smtClean="0">
                <a:latin typeface="Annes Font" panose="020F0502000000000000" pitchFamily="34" charset="0"/>
              </a:rPr>
              <a:t>what they are reading and it disrupts the flow of the reading. </a:t>
            </a:r>
          </a:p>
          <a:p>
            <a:pPr algn="ctr"/>
            <a:endParaRPr lang="en-GB" sz="2000" dirty="0">
              <a:latin typeface="Annes Font" panose="020F0502000000000000" pitchFamily="34" charset="0"/>
            </a:endParaRPr>
          </a:p>
          <a:p>
            <a:endParaRPr lang="en-GB" sz="2000" dirty="0"/>
          </a:p>
        </p:txBody>
      </p:sp>
    </p:spTree>
    <p:extLst>
      <p:ext uri="{BB962C8B-B14F-4D97-AF65-F5344CB8AC3E}">
        <p14:creationId xmlns:p14="http://schemas.microsoft.com/office/powerpoint/2010/main" val="2040202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420888"/>
            <a:ext cx="7851648" cy="1828800"/>
          </a:xfrm>
        </p:spPr>
        <p:txBody>
          <a:bodyPr>
            <a:normAutofit/>
          </a:bodyPr>
          <a:lstStyle/>
          <a:p>
            <a:pPr algn="ctr"/>
            <a:r>
              <a:rPr lang="en-GB" sz="9600" dirty="0" smtClean="0">
                <a:latin typeface="Annes Font" panose="020F0502000000000000" pitchFamily="34" charset="0"/>
              </a:rPr>
              <a:t>Have fun!</a:t>
            </a:r>
            <a:endParaRPr lang="en-GB" sz="9600" dirty="0">
              <a:latin typeface="Annes Font" panose="020F0502000000000000" pitchFamily="34" charset="0"/>
            </a:endParaRPr>
          </a:p>
        </p:txBody>
      </p:sp>
    </p:spTree>
    <p:extLst>
      <p:ext uri="{BB962C8B-B14F-4D97-AF65-F5344CB8AC3E}">
        <p14:creationId xmlns:p14="http://schemas.microsoft.com/office/powerpoint/2010/main" val="1818985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t>You are never too </a:t>
            </a:r>
            <a:r>
              <a:rPr lang="en-GB" dirty="0" smtClean="0"/>
              <a:t>young and it’s never too late!</a:t>
            </a:r>
            <a:endParaRPr lang="en-GB" dirty="0"/>
          </a:p>
        </p:txBody>
      </p:sp>
      <p:sp>
        <p:nvSpPr>
          <p:cNvPr id="3" name="Subtitle 2"/>
          <p:cNvSpPr>
            <a:spLocks noGrp="1"/>
          </p:cNvSpPr>
          <p:nvPr>
            <p:ph type="subTitle" idx="1"/>
          </p:nvPr>
        </p:nvSpPr>
        <p:spPr/>
        <p:txBody>
          <a:bodyPr/>
          <a:lstStyle/>
          <a:p>
            <a:r>
              <a:rPr lang="en-GB" dirty="0">
                <a:hlinkClick r:id="rId2"/>
              </a:rPr>
              <a:t>http://www.youtube.com/watch?v=qU97IXT8MIs</a:t>
            </a:r>
            <a:endParaRPr lang="en-GB" dirty="0"/>
          </a:p>
        </p:txBody>
      </p:sp>
    </p:spTree>
    <p:extLst>
      <p:ext uri="{BB962C8B-B14F-4D97-AF65-F5344CB8AC3E}">
        <p14:creationId xmlns:p14="http://schemas.microsoft.com/office/powerpoint/2010/main" val="2190974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8640"/>
            <a:ext cx="7851648" cy="1828800"/>
          </a:xfrm>
        </p:spPr>
        <p:txBody>
          <a:bodyPr/>
          <a:lstStyle/>
          <a:p>
            <a:pPr algn="ctr"/>
            <a:r>
              <a:rPr lang="en-GB" dirty="0"/>
              <a:t>The Power of Reading!</a:t>
            </a:r>
          </a:p>
        </p:txBody>
      </p:sp>
      <p:sp>
        <p:nvSpPr>
          <p:cNvPr id="3" name="Subtitle 2"/>
          <p:cNvSpPr>
            <a:spLocks noGrp="1"/>
          </p:cNvSpPr>
          <p:nvPr>
            <p:ph type="subTitle" idx="1"/>
          </p:nvPr>
        </p:nvSpPr>
        <p:spPr>
          <a:xfrm>
            <a:off x="827584" y="2060848"/>
            <a:ext cx="7854696" cy="4104456"/>
          </a:xfrm>
        </p:spPr>
        <p:txBody>
          <a:bodyPr>
            <a:noAutofit/>
          </a:bodyPr>
          <a:lstStyle/>
          <a:p>
            <a:pPr algn="ctr">
              <a:defRPr/>
            </a:pPr>
            <a:r>
              <a:rPr lang="en-GB" sz="2800" dirty="0">
                <a:latin typeface="Annes Font" panose="020F0502000000000000" pitchFamily="34" charset="0"/>
              </a:rPr>
              <a:t>Creating a love of reading in children is potentially one of the most powerful ways of improving academic standards in school.</a:t>
            </a:r>
          </a:p>
          <a:p>
            <a:pPr algn="ctr">
              <a:defRPr/>
            </a:pPr>
            <a:endParaRPr lang="en-GB" sz="2800" dirty="0">
              <a:latin typeface="Annes Font" panose="020F0502000000000000" pitchFamily="34" charset="0"/>
            </a:endParaRPr>
          </a:p>
          <a:p>
            <a:pPr algn="ctr">
              <a:defRPr/>
            </a:pPr>
            <a:endParaRPr lang="en-GB" sz="2800" dirty="0">
              <a:latin typeface="Annes Font" panose="020F0502000000000000" pitchFamily="34" charset="0"/>
            </a:endParaRPr>
          </a:p>
          <a:p>
            <a:pPr algn="ctr">
              <a:defRPr/>
            </a:pPr>
            <a:r>
              <a:rPr lang="en-GB" sz="2800" dirty="0">
                <a:latin typeface="Annes Font" panose="020F0502000000000000" pitchFamily="34" charset="0"/>
              </a:rPr>
              <a:t>There can be few better ways to improve pupils chances in school, or beyond in the wider world than to enable them to become truly independent readers.</a:t>
            </a:r>
          </a:p>
          <a:p>
            <a:pPr algn="ctr"/>
            <a:endParaRPr lang="en-GB" sz="2800" dirty="0">
              <a:latin typeface="Annes Font" panose="020F0502000000000000" pitchFamily="34" charset="0"/>
            </a:endParaRPr>
          </a:p>
        </p:txBody>
      </p:sp>
    </p:spTree>
    <p:extLst>
      <p:ext uri="{BB962C8B-B14F-4D97-AF65-F5344CB8AC3E}">
        <p14:creationId xmlns:p14="http://schemas.microsoft.com/office/powerpoint/2010/main" val="26197104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747464"/>
            <a:ext cx="7851648" cy="1828800"/>
          </a:xfrm>
        </p:spPr>
        <p:txBody>
          <a:bodyPr/>
          <a:lstStyle/>
          <a:p>
            <a:pPr algn="ctr"/>
            <a:r>
              <a:rPr lang="en-GB" dirty="0">
                <a:latin typeface="Annes Font" panose="020F0502000000000000" pitchFamily="34" charset="0"/>
              </a:rPr>
              <a:t>Reading</a:t>
            </a:r>
          </a:p>
        </p:txBody>
      </p:sp>
      <p:sp>
        <p:nvSpPr>
          <p:cNvPr id="3" name="Subtitle 2"/>
          <p:cNvSpPr>
            <a:spLocks noGrp="1"/>
          </p:cNvSpPr>
          <p:nvPr>
            <p:ph type="subTitle" idx="1"/>
          </p:nvPr>
        </p:nvSpPr>
        <p:spPr>
          <a:xfrm>
            <a:off x="539552" y="1268760"/>
            <a:ext cx="7854696" cy="1752600"/>
          </a:xfrm>
        </p:spPr>
        <p:txBody>
          <a:bodyPr>
            <a:noAutofit/>
          </a:bodyPr>
          <a:lstStyle/>
          <a:p>
            <a:pPr algn="ctr">
              <a:defRPr/>
            </a:pPr>
            <a:r>
              <a:rPr lang="en-GB" sz="4000" dirty="0">
                <a:latin typeface="Annes Font" panose="020F0502000000000000" pitchFamily="34" charset="0"/>
              </a:rPr>
              <a:t>Success in reading is fundamental to success in school.</a:t>
            </a:r>
          </a:p>
          <a:p>
            <a:pPr algn="ctr">
              <a:defRPr/>
            </a:pPr>
            <a:r>
              <a:rPr lang="en-GB" sz="4000" dirty="0">
                <a:latin typeface="Annes Font" panose="020F0502000000000000" pitchFamily="34" charset="0"/>
              </a:rPr>
              <a:t>Reading is all about acquiring meaning; for enjoyment, information and understanding.</a:t>
            </a:r>
          </a:p>
          <a:p>
            <a:pPr algn="ctr">
              <a:defRPr/>
            </a:pPr>
            <a:r>
              <a:rPr lang="en-GB" sz="4000" dirty="0">
                <a:latin typeface="Annes Font" panose="020F0502000000000000" pitchFamily="34" charset="0"/>
              </a:rPr>
              <a:t>It is not a performance.</a:t>
            </a:r>
          </a:p>
          <a:p>
            <a:pPr algn="ctr">
              <a:defRPr/>
            </a:pPr>
            <a:r>
              <a:rPr lang="en-GB" sz="4000" dirty="0">
                <a:latin typeface="Annes Font" panose="020F0502000000000000" pitchFamily="34" charset="0"/>
              </a:rPr>
              <a:t>It is not a test.</a:t>
            </a:r>
          </a:p>
          <a:p>
            <a:pPr algn="ctr"/>
            <a:endParaRPr lang="en-GB" sz="4000" dirty="0">
              <a:latin typeface="Annes Font" panose="020F0502000000000000" pitchFamily="34" charset="0"/>
            </a:endParaRPr>
          </a:p>
        </p:txBody>
      </p:sp>
    </p:spTree>
    <p:extLst>
      <p:ext uri="{BB962C8B-B14F-4D97-AF65-F5344CB8AC3E}">
        <p14:creationId xmlns:p14="http://schemas.microsoft.com/office/powerpoint/2010/main" val="38873285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8640"/>
            <a:ext cx="7851648" cy="1828800"/>
          </a:xfrm>
        </p:spPr>
        <p:txBody>
          <a:bodyPr>
            <a:noAutofit/>
          </a:bodyPr>
          <a:lstStyle/>
          <a:p>
            <a:pPr algn="ctr"/>
            <a:r>
              <a:rPr lang="en-US" sz="7200" dirty="0">
                <a:latin typeface="Annes Font" panose="020F0502000000000000" pitchFamily="34" charset="0"/>
              </a:rPr>
              <a:t>Understanding</a:t>
            </a:r>
            <a:br>
              <a:rPr lang="en-US" sz="7200" dirty="0">
                <a:latin typeface="Annes Font" panose="020F0502000000000000" pitchFamily="34" charset="0"/>
              </a:rPr>
            </a:br>
            <a:r>
              <a:rPr lang="en-US" sz="7200" dirty="0">
                <a:latin typeface="Annes Font" panose="020F0502000000000000" pitchFamily="34" charset="0"/>
              </a:rPr>
              <a:t>(</a:t>
            </a:r>
            <a:r>
              <a:rPr lang="en-US" sz="7200" dirty="0" smtClean="0">
                <a:latin typeface="Annes Font" panose="020F0502000000000000" pitchFamily="34" charset="0"/>
              </a:rPr>
              <a:t>Comprehension)</a:t>
            </a:r>
            <a:endParaRPr lang="en-GB" sz="7200" dirty="0">
              <a:latin typeface="Annes Font" panose="020F0502000000000000" pitchFamily="34" charset="0"/>
            </a:endParaRPr>
          </a:p>
        </p:txBody>
      </p:sp>
      <p:sp>
        <p:nvSpPr>
          <p:cNvPr id="3" name="Subtitle 2"/>
          <p:cNvSpPr>
            <a:spLocks noGrp="1"/>
          </p:cNvSpPr>
          <p:nvPr>
            <p:ph type="subTitle" idx="1"/>
          </p:nvPr>
        </p:nvSpPr>
        <p:spPr>
          <a:xfrm>
            <a:off x="611560" y="2132856"/>
            <a:ext cx="7854696" cy="1752600"/>
          </a:xfrm>
        </p:spPr>
        <p:txBody>
          <a:bodyPr>
            <a:noAutofit/>
          </a:bodyPr>
          <a:lstStyle/>
          <a:p>
            <a:pPr algn="ctr">
              <a:lnSpc>
                <a:spcPct val="120000"/>
              </a:lnSpc>
              <a:spcBef>
                <a:spcPts val="0"/>
              </a:spcBef>
              <a:defRPr/>
            </a:pPr>
            <a:r>
              <a:rPr lang="en-US" sz="2800" dirty="0">
                <a:latin typeface="Annes Font" panose="020F0502000000000000" pitchFamily="34" charset="0"/>
              </a:rPr>
              <a:t>Being able to read does not mean you understand what you read.</a:t>
            </a:r>
          </a:p>
          <a:p>
            <a:pPr algn="ctr">
              <a:lnSpc>
                <a:spcPct val="120000"/>
              </a:lnSpc>
              <a:spcBef>
                <a:spcPts val="0"/>
              </a:spcBef>
              <a:defRPr/>
            </a:pPr>
            <a:r>
              <a:rPr lang="en-US" sz="2800" dirty="0">
                <a:latin typeface="Annes Font" panose="020F0502000000000000" pitchFamily="34" charset="0"/>
              </a:rPr>
              <a:t>Your child might sound like a good reader but may not necessarily understand what the text means.</a:t>
            </a:r>
          </a:p>
          <a:p>
            <a:pPr algn="ctr">
              <a:lnSpc>
                <a:spcPct val="120000"/>
              </a:lnSpc>
              <a:spcBef>
                <a:spcPts val="0"/>
              </a:spcBef>
              <a:defRPr/>
            </a:pPr>
            <a:r>
              <a:rPr lang="en-US" sz="2800" dirty="0">
                <a:latin typeface="Annes Font" panose="020F0502000000000000" pitchFamily="34" charset="0"/>
              </a:rPr>
              <a:t>The best way to develop understanding is to talk about texts.</a:t>
            </a:r>
          </a:p>
          <a:p>
            <a:pPr algn="ctr">
              <a:lnSpc>
                <a:spcPct val="120000"/>
              </a:lnSpc>
              <a:spcBef>
                <a:spcPts val="0"/>
              </a:spcBef>
              <a:defRPr/>
            </a:pPr>
            <a:endParaRPr lang="en-US" sz="2800" dirty="0">
              <a:latin typeface="Annes Font" panose="020F0502000000000000" pitchFamily="34" charset="0"/>
            </a:endParaRPr>
          </a:p>
          <a:p>
            <a:pPr algn="ctr">
              <a:lnSpc>
                <a:spcPct val="120000"/>
              </a:lnSpc>
              <a:spcBef>
                <a:spcPts val="0"/>
              </a:spcBef>
              <a:defRPr/>
            </a:pPr>
            <a:r>
              <a:rPr lang="en-US" sz="2800" dirty="0">
                <a:latin typeface="Annes Font" panose="020F0502000000000000" pitchFamily="34" charset="0"/>
              </a:rPr>
              <a:t>The next slide is easy to read – does anyone understand what it means?</a:t>
            </a:r>
          </a:p>
          <a:p>
            <a:pPr algn="ctr"/>
            <a:endParaRPr lang="en-GB" sz="2800" dirty="0">
              <a:latin typeface="Annes Font" panose="020F0502000000000000" pitchFamily="34" charset="0"/>
            </a:endParaRPr>
          </a:p>
        </p:txBody>
      </p:sp>
    </p:spTree>
    <p:extLst>
      <p:ext uri="{BB962C8B-B14F-4D97-AF65-F5344CB8AC3E}">
        <p14:creationId xmlns:p14="http://schemas.microsoft.com/office/powerpoint/2010/main" val="40266119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851648" cy="1828800"/>
          </a:xfrm>
        </p:spPr>
        <p:txBody>
          <a:bodyPr/>
          <a:lstStyle/>
          <a:p>
            <a:pPr algn="ctr"/>
            <a:r>
              <a:rPr lang="en-GB" sz="6000" dirty="0">
                <a:latin typeface="Annes Font" panose="020F0502000000000000" pitchFamily="34" charset="0"/>
              </a:rPr>
              <a:t>An extract taken from a computer manual</a:t>
            </a:r>
            <a:endParaRPr lang="en-GB" dirty="0">
              <a:latin typeface="Annes Font" panose="020F0502000000000000" pitchFamily="34" charset="0"/>
            </a:endParaRPr>
          </a:p>
        </p:txBody>
      </p:sp>
      <p:sp>
        <p:nvSpPr>
          <p:cNvPr id="3" name="Subtitle 2"/>
          <p:cNvSpPr>
            <a:spLocks noGrp="1"/>
          </p:cNvSpPr>
          <p:nvPr>
            <p:ph type="subTitle" idx="1"/>
          </p:nvPr>
        </p:nvSpPr>
        <p:spPr>
          <a:xfrm>
            <a:off x="539552" y="1988840"/>
            <a:ext cx="7854696" cy="4608512"/>
          </a:xfrm>
        </p:spPr>
        <p:txBody>
          <a:bodyPr>
            <a:normAutofit fontScale="55000" lnSpcReduction="20000"/>
          </a:bodyPr>
          <a:lstStyle/>
          <a:p>
            <a:pPr algn="ctr"/>
            <a:r>
              <a:rPr lang="en-GB" sz="6500" dirty="0">
                <a:latin typeface="Annes Font" panose="020F0502000000000000" pitchFamily="34" charset="0"/>
              </a:rPr>
              <a:t>According to the previous ATA/IDE hard drive transfer protocol, the signalling way to send data was in synchronous strobe mode by using the rising edge of the strobe signal. The faster strobe rate increases EMI, which cannot be eliminated by the standard 40-pin cable used by ATA and ultra ATA</a:t>
            </a:r>
            <a:r>
              <a:rPr lang="en-GB" sz="3800" dirty="0">
                <a:latin typeface="Annes Font" panose="020F0502000000000000" pitchFamily="34" charset="0"/>
              </a:rPr>
              <a:t>.</a:t>
            </a:r>
          </a:p>
          <a:p>
            <a:endParaRPr lang="en-GB" dirty="0"/>
          </a:p>
        </p:txBody>
      </p:sp>
    </p:spTree>
    <p:extLst>
      <p:ext uri="{BB962C8B-B14F-4D97-AF65-F5344CB8AC3E}">
        <p14:creationId xmlns:p14="http://schemas.microsoft.com/office/powerpoint/2010/main" val="1756723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28328" y="260648"/>
            <a:ext cx="8376120" cy="1938992"/>
          </a:xfrm>
          <a:prstGeom prst="rect">
            <a:avLst/>
          </a:prstGeom>
        </p:spPr>
        <p:txBody>
          <a:bodyPr wrap="square">
            <a:spAutoFit/>
          </a:bodyPr>
          <a:lstStyle/>
          <a:p>
            <a:pPr algn="ctr">
              <a:spcBef>
                <a:spcPct val="50000"/>
              </a:spcBef>
              <a:buFontTx/>
              <a:buNone/>
            </a:pPr>
            <a:r>
              <a:rPr lang="en-GB" sz="6000" b="1" dirty="0" smtClean="0">
                <a:latin typeface="Annes Font" panose="020F0502000000000000" pitchFamily="34" charset="0"/>
                <a:cs typeface="Arial" charset="0"/>
              </a:rPr>
              <a:t/>
            </a:r>
            <a:br>
              <a:rPr lang="en-GB" sz="6000" b="1" dirty="0" smtClean="0">
                <a:latin typeface="Annes Font" panose="020F0502000000000000" pitchFamily="34" charset="0"/>
                <a:cs typeface="Arial" charset="0"/>
              </a:rPr>
            </a:br>
            <a:endParaRPr lang="en-GB" sz="6000" dirty="0">
              <a:latin typeface="Annes Font" panose="020F0502000000000000" pitchFamily="34" charset="0"/>
            </a:endParaRPr>
          </a:p>
        </p:txBody>
      </p:sp>
      <p:sp>
        <p:nvSpPr>
          <p:cNvPr id="8" name="Rectangle 7"/>
          <p:cNvSpPr/>
          <p:nvPr/>
        </p:nvSpPr>
        <p:spPr>
          <a:xfrm>
            <a:off x="-78628" y="908720"/>
            <a:ext cx="3635896" cy="6878806"/>
          </a:xfrm>
          <a:prstGeom prst="rect">
            <a:avLst/>
          </a:prstGeom>
        </p:spPr>
        <p:txBody>
          <a:bodyPr wrap="square">
            <a:spAutoFit/>
          </a:bodyPr>
          <a:lstStyle/>
          <a:p>
            <a:pPr algn="ctr">
              <a:spcBef>
                <a:spcPct val="50000"/>
              </a:spcBef>
            </a:pPr>
            <a:r>
              <a:rPr lang="en-GB" altLang="en-US" sz="2400" b="1" dirty="0" smtClean="0">
                <a:latin typeface="Annes Font" panose="020F0502000000000000" pitchFamily="34" charset="0"/>
              </a:rPr>
              <a:t>Phonics and Word Recognition</a:t>
            </a:r>
          </a:p>
          <a:p>
            <a:pPr algn="ctr">
              <a:spcBef>
                <a:spcPct val="50000"/>
              </a:spcBef>
            </a:pPr>
            <a:r>
              <a:rPr lang="en-GB" altLang="en-US" sz="2400" dirty="0" smtClean="0">
                <a:latin typeface="Annes Font" panose="020F0502000000000000" pitchFamily="34" charset="0"/>
              </a:rPr>
              <a:t>The ability to recognise words presented in and out of context.</a:t>
            </a:r>
          </a:p>
          <a:p>
            <a:pPr algn="ctr">
              <a:spcBef>
                <a:spcPct val="50000"/>
              </a:spcBef>
            </a:pPr>
            <a:r>
              <a:rPr lang="en-GB" altLang="en-US" sz="2400" dirty="0" smtClean="0">
                <a:latin typeface="Annes Font" panose="020F0502000000000000" pitchFamily="34" charset="0"/>
              </a:rPr>
              <a:t>The ability to blend letter sounds (phonemes) together to read words. </a:t>
            </a:r>
          </a:p>
          <a:p>
            <a:pPr algn="ctr">
              <a:spcBef>
                <a:spcPct val="50000"/>
              </a:spcBef>
            </a:pPr>
            <a:endParaRPr lang="en-GB" altLang="en-US" sz="2400" dirty="0">
              <a:latin typeface="Annes Font" panose="020F0502000000000000" pitchFamily="34" charset="0"/>
            </a:endParaRPr>
          </a:p>
          <a:p>
            <a:pPr algn="ctr">
              <a:spcBef>
                <a:spcPct val="50000"/>
              </a:spcBef>
            </a:pPr>
            <a:endParaRPr lang="en-GB" altLang="en-US" dirty="0" smtClean="0">
              <a:latin typeface="Arial Unicode MS" pitchFamily="34" charset="-128"/>
            </a:endParaRPr>
          </a:p>
          <a:p>
            <a:pPr algn="ctr">
              <a:spcBef>
                <a:spcPct val="50000"/>
              </a:spcBef>
            </a:pPr>
            <a:endParaRPr lang="en-GB" altLang="en-US" dirty="0">
              <a:latin typeface="Arial Unicode MS" pitchFamily="34" charset="-128"/>
            </a:endParaRPr>
          </a:p>
          <a:p>
            <a:pPr algn="ctr">
              <a:spcBef>
                <a:spcPct val="50000"/>
              </a:spcBef>
            </a:pPr>
            <a:endParaRPr lang="en-GB" altLang="en-US" dirty="0" smtClean="0">
              <a:latin typeface="Arial Unicode MS" pitchFamily="34" charset="-128"/>
            </a:endParaRPr>
          </a:p>
          <a:p>
            <a:pPr algn="ctr">
              <a:spcBef>
                <a:spcPct val="50000"/>
              </a:spcBef>
            </a:pPr>
            <a:endParaRPr lang="en-GB" altLang="en-US" dirty="0">
              <a:latin typeface="Arial Unicode MS" pitchFamily="34" charset="-128"/>
            </a:endParaRPr>
          </a:p>
          <a:p>
            <a:pPr algn="ctr">
              <a:spcBef>
                <a:spcPct val="50000"/>
              </a:spcBef>
            </a:pPr>
            <a:endParaRPr lang="en-GB" altLang="en-US" dirty="0" smtClean="0">
              <a:latin typeface="Arial Unicode MS" pitchFamily="34" charset="-128"/>
            </a:endParaRPr>
          </a:p>
          <a:p>
            <a:pPr algn="ctr">
              <a:spcBef>
                <a:spcPct val="50000"/>
              </a:spcBef>
            </a:pPr>
            <a:endParaRPr lang="en-GB" altLang="en-US" dirty="0">
              <a:latin typeface="Arial Unicode MS" pitchFamily="34" charset="-128"/>
            </a:endParaRPr>
          </a:p>
          <a:p>
            <a:pPr algn="ctr">
              <a:spcBef>
                <a:spcPct val="50000"/>
              </a:spcBef>
            </a:pPr>
            <a:endParaRPr lang="en-GB" altLang="en-US" dirty="0">
              <a:latin typeface="Arial Unicode MS" pitchFamily="34" charset="-128"/>
            </a:endParaRPr>
          </a:p>
        </p:txBody>
      </p:sp>
      <p:graphicFrame>
        <p:nvGraphicFramePr>
          <p:cNvPr id="9" name="Object 8"/>
          <p:cNvGraphicFramePr>
            <a:graphicFrameLocks noGrp="1" noChangeAspect="1"/>
          </p:cNvGraphicFramePr>
          <p:nvPr>
            <p:extLst>
              <p:ext uri="{D42A27DB-BD31-4B8C-83A1-F6EECF244321}">
                <p14:modId xmlns:p14="http://schemas.microsoft.com/office/powerpoint/2010/main" val="1681148856"/>
              </p:ext>
            </p:extLst>
          </p:nvPr>
        </p:nvGraphicFramePr>
        <p:xfrm>
          <a:off x="3059832" y="1844824"/>
          <a:ext cx="3194050" cy="3449637"/>
        </p:xfrm>
        <a:graphic>
          <a:graphicData uri="http://schemas.openxmlformats.org/presentationml/2006/ole">
            <mc:AlternateContent xmlns:mc="http://schemas.openxmlformats.org/markup-compatibility/2006">
              <mc:Choice xmlns:v="urn:schemas-microsoft-com:vml" Requires="v">
                <p:oleObj spid="_x0000_s1039" name="Picture" r:id="rId3" imgW="2257853" imgH="2438907" progId="Word.Picture.8">
                  <p:embed/>
                </p:oleObj>
              </mc:Choice>
              <mc:Fallback>
                <p:oleObj name="Picture" r:id="rId3" imgW="2257853" imgH="2438907" progId="Word.Picture.8">
                  <p:embed/>
                  <p:pic>
                    <p:nvPicPr>
                      <p:cNvPr id="0" name="Content Placeholder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1844824"/>
                        <a:ext cx="3194050" cy="344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Rectangle 10"/>
          <p:cNvSpPr/>
          <p:nvPr/>
        </p:nvSpPr>
        <p:spPr>
          <a:xfrm>
            <a:off x="5706469" y="700970"/>
            <a:ext cx="3240360" cy="7294305"/>
          </a:xfrm>
          <a:prstGeom prst="rect">
            <a:avLst/>
          </a:prstGeom>
        </p:spPr>
        <p:txBody>
          <a:bodyPr wrap="square">
            <a:spAutoFit/>
          </a:bodyPr>
          <a:lstStyle/>
          <a:p>
            <a:pPr lvl="0" algn="ctr">
              <a:spcBef>
                <a:spcPct val="50000"/>
              </a:spcBef>
            </a:pPr>
            <a:r>
              <a:rPr lang="en-GB" altLang="en-US" sz="2400" b="1" dirty="0">
                <a:solidFill>
                  <a:prstClr val="white"/>
                </a:solidFill>
                <a:latin typeface="Annes Font" panose="020F0502000000000000" pitchFamily="34" charset="0"/>
              </a:rPr>
              <a:t>Understanding</a:t>
            </a:r>
          </a:p>
          <a:p>
            <a:pPr lvl="0" algn="ctr">
              <a:spcBef>
                <a:spcPct val="50000"/>
              </a:spcBef>
            </a:pPr>
            <a:r>
              <a:rPr lang="en-GB" altLang="en-US" sz="2400" dirty="0">
                <a:solidFill>
                  <a:prstClr val="white"/>
                </a:solidFill>
                <a:latin typeface="Annes Font" panose="020F0502000000000000" pitchFamily="34" charset="0"/>
              </a:rPr>
              <a:t>The ability to understand the meaning of the words and sentences in a text.</a:t>
            </a:r>
          </a:p>
          <a:p>
            <a:pPr lvl="0" algn="ctr">
              <a:spcBef>
                <a:spcPct val="50000"/>
              </a:spcBef>
            </a:pPr>
            <a:r>
              <a:rPr lang="en-GB" altLang="en-US" sz="2400" dirty="0">
                <a:solidFill>
                  <a:prstClr val="white"/>
                </a:solidFill>
                <a:latin typeface="Annes Font" panose="020F0502000000000000" pitchFamily="34" charset="0"/>
              </a:rPr>
              <a:t>The ability to understand the ideas, information and themes in a text</a:t>
            </a:r>
            <a:r>
              <a:rPr lang="en-GB" altLang="en-US" sz="2400" dirty="0" smtClean="0">
                <a:solidFill>
                  <a:prstClr val="white"/>
                </a:solidFill>
                <a:latin typeface="Annes Font" panose="020F0502000000000000" pitchFamily="34" charset="0"/>
              </a:rPr>
              <a:t>.</a:t>
            </a:r>
          </a:p>
          <a:p>
            <a:pPr algn="ctr">
              <a:spcBef>
                <a:spcPct val="50000"/>
              </a:spcBef>
            </a:pPr>
            <a:r>
              <a:rPr lang="en-GB" altLang="en-US" sz="2400" dirty="0" smtClean="0">
                <a:latin typeface="Annes Font" panose="020F0502000000000000" pitchFamily="34" charset="0"/>
              </a:rPr>
              <a:t>If a child understands what they hear, they will understand the same information when they read.</a:t>
            </a:r>
          </a:p>
          <a:p>
            <a:pPr lvl="0" algn="ctr">
              <a:spcBef>
                <a:spcPct val="50000"/>
              </a:spcBef>
            </a:pPr>
            <a:endParaRPr lang="en-GB" altLang="en-US" sz="2400" dirty="0" smtClean="0">
              <a:solidFill>
                <a:prstClr val="white"/>
              </a:solidFill>
              <a:latin typeface="Annes Font" panose="020F0502000000000000" pitchFamily="34" charset="0"/>
            </a:endParaRPr>
          </a:p>
          <a:p>
            <a:pPr lvl="0" algn="ctr">
              <a:spcBef>
                <a:spcPct val="50000"/>
              </a:spcBef>
            </a:pPr>
            <a:endParaRPr lang="en-GB" altLang="en-US" sz="2400" dirty="0">
              <a:solidFill>
                <a:prstClr val="white"/>
              </a:solidFill>
              <a:latin typeface="Annes Font" panose="020F0502000000000000" pitchFamily="34" charset="0"/>
            </a:endParaRPr>
          </a:p>
        </p:txBody>
      </p:sp>
      <p:sp>
        <p:nvSpPr>
          <p:cNvPr id="12" name="TextBox 11"/>
          <p:cNvSpPr txBox="1"/>
          <p:nvPr/>
        </p:nvSpPr>
        <p:spPr>
          <a:xfrm>
            <a:off x="404713" y="0"/>
            <a:ext cx="8023350" cy="923330"/>
          </a:xfrm>
          <a:prstGeom prst="rect">
            <a:avLst/>
          </a:prstGeom>
          <a:noFill/>
        </p:spPr>
        <p:txBody>
          <a:bodyPr wrap="none" rtlCol="0">
            <a:spAutoFit/>
          </a:bodyPr>
          <a:lstStyle/>
          <a:p>
            <a:pPr algn="ctr"/>
            <a:r>
              <a:rPr lang="en-GB" sz="5400" dirty="0" smtClean="0">
                <a:latin typeface="Annes Font" panose="020F0502000000000000" pitchFamily="34" charset="0"/>
              </a:rPr>
              <a:t>Reading requires two skills</a:t>
            </a:r>
            <a:endParaRPr lang="en-GB" sz="5400" dirty="0">
              <a:latin typeface="Annes Font" panose="020F0502000000000000" pitchFamily="34" charset="0"/>
            </a:endParaRPr>
          </a:p>
        </p:txBody>
      </p:sp>
    </p:spTree>
    <p:extLst>
      <p:ext uri="{BB962C8B-B14F-4D97-AF65-F5344CB8AC3E}">
        <p14:creationId xmlns:p14="http://schemas.microsoft.com/office/powerpoint/2010/main" val="2956682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8640"/>
            <a:ext cx="7851648" cy="1828800"/>
          </a:xfrm>
        </p:spPr>
        <p:txBody>
          <a:bodyPr/>
          <a:lstStyle/>
          <a:p>
            <a:r>
              <a:rPr lang="en-GB" sz="7200" dirty="0" smtClean="0"/>
              <a:t>What are </a:t>
            </a:r>
            <a:r>
              <a:rPr lang="en-GB" sz="7200" dirty="0"/>
              <a:t>phonics?</a:t>
            </a:r>
            <a:endParaRPr lang="en-GB" dirty="0"/>
          </a:p>
        </p:txBody>
      </p:sp>
      <p:sp>
        <p:nvSpPr>
          <p:cNvPr id="4" name="Rectangle 3"/>
          <p:cNvSpPr/>
          <p:nvPr/>
        </p:nvSpPr>
        <p:spPr>
          <a:xfrm>
            <a:off x="251520" y="1988840"/>
            <a:ext cx="4572000" cy="4031873"/>
          </a:xfrm>
          <a:prstGeom prst="rect">
            <a:avLst/>
          </a:prstGeom>
        </p:spPr>
        <p:txBody>
          <a:bodyPr>
            <a:spAutoFit/>
          </a:bodyPr>
          <a:lstStyle/>
          <a:p>
            <a:pPr>
              <a:defRPr/>
            </a:pPr>
            <a:r>
              <a:rPr lang="en-GB" sz="3200" dirty="0">
                <a:latin typeface="Annes Font" panose="020F0502000000000000" pitchFamily="34" charset="0"/>
              </a:rPr>
              <a:t>How many letters?</a:t>
            </a:r>
          </a:p>
          <a:p>
            <a:pPr>
              <a:buFontTx/>
              <a:buNone/>
              <a:defRPr/>
            </a:pPr>
            <a:r>
              <a:rPr lang="en-GB" sz="3200" dirty="0">
                <a:latin typeface="Annes Font" panose="020F0502000000000000" pitchFamily="34" charset="0"/>
              </a:rPr>
              <a:t> </a:t>
            </a:r>
          </a:p>
          <a:p>
            <a:pPr>
              <a:buFontTx/>
              <a:buNone/>
              <a:defRPr/>
            </a:pPr>
            <a:endParaRPr lang="en-GB" sz="3200" dirty="0">
              <a:latin typeface="Annes Font" panose="020F0502000000000000" pitchFamily="34" charset="0"/>
            </a:endParaRPr>
          </a:p>
          <a:p>
            <a:pPr>
              <a:defRPr/>
            </a:pPr>
            <a:r>
              <a:rPr lang="en-GB" sz="3200" dirty="0">
                <a:latin typeface="Annes Font" panose="020F0502000000000000" pitchFamily="34" charset="0"/>
              </a:rPr>
              <a:t>How many sounds (phonemes)?</a:t>
            </a:r>
          </a:p>
          <a:p>
            <a:pPr>
              <a:buFontTx/>
              <a:buNone/>
              <a:defRPr/>
            </a:pPr>
            <a:r>
              <a:rPr lang="en-GB" sz="3200" dirty="0">
                <a:latin typeface="Annes Font" panose="020F0502000000000000" pitchFamily="34" charset="0"/>
              </a:rPr>
              <a:t> </a:t>
            </a:r>
          </a:p>
          <a:p>
            <a:pPr>
              <a:defRPr/>
            </a:pPr>
            <a:r>
              <a:rPr lang="en-GB" sz="3200" dirty="0">
                <a:latin typeface="Annes Font" panose="020F0502000000000000" pitchFamily="34" charset="0"/>
              </a:rPr>
              <a:t>How many spellings of the sounds? </a:t>
            </a:r>
          </a:p>
        </p:txBody>
      </p:sp>
      <p:sp>
        <p:nvSpPr>
          <p:cNvPr id="5" name="Rectangle 4"/>
          <p:cNvSpPr/>
          <p:nvPr/>
        </p:nvSpPr>
        <p:spPr>
          <a:xfrm>
            <a:off x="4572000" y="2046812"/>
            <a:ext cx="4572000" cy="3785652"/>
          </a:xfrm>
          <a:prstGeom prst="rect">
            <a:avLst/>
          </a:prstGeom>
        </p:spPr>
        <p:txBody>
          <a:bodyPr>
            <a:spAutoFit/>
          </a:bodyPr>
          <a:lstStyle/>
          <a:p>
            <a:pPr>
              <a:buFontTx/>
              <a:buNone/>
              <a:defRPr/>
            </a:pPr>
            <a:r>
              <a:rPr lang="en-GB" sz="4800" dirty="0">
                <a:solidFill>
                  <a:srgbClr val="FF0066"/>
                </a:solidFill>
                <a:latin typeface="Annes Font" panose="020F0502000000000000" pitchFamily="34" charset="0"/>
              </a:rPr>
              <a:t>26</a:t>
            </a:r>
          </a:p>
          <a:p>
            <a:pPr>
              <a:buFontTx/>
              <a:buNone/>
              <a:defRPr/>
            </a:pPr>
            <a:endParaRPr lang="en-GB" sz="4800" dirty="0">
              <a:solidFill>
                <a:srgbClr val="FF0066"/>
              </a:solidFill>
              <a:latin typeface="Annes Font" panose="020F0502000000000000" pitchFamily="34" charset="0"/>
            </a:endParaRPr>
          </a:p>
          <a:p>
            <a:pPr>
              <a:buFontTx/>
              <a:buNone/>
              <a:defRPr/>
            </a:pPr>
            <a:r>
              <a:rPr lang="en-GB" sz="4800" dirty="0">
                <a:solidFill>
                  <a:srgbClr val="FF0066"/>
                </a:solidFill>
                <a:latin typeface="Annes Font" panose="020F0502000000000000" pitchFamily="34" charset="0"/>
              </a:rPr>
              <a:t>44</a:t>
            </a:r>
          </a:p>
          <a:p>
            <a:pPr>
              <a:buFontTx/>
              <a:buNone/>
              <a:defRPr/>
            </a:pPr>
            <a:endParaRPr lang="en-GB" sz="4800" dirty="0">
              <a:solidFill>
                <a:srgbClr val="FF0066"/>
              </a:solidFill>
              <a:latin typeface="Annes Font" panose="020F0502000000000000" pitchFamily="34" charset="0"/>
            </a:endParaRPr>
          </a:p>
          <a:p>
            <a:pPr>
              <a:buFontTx/>
              <a:buNone/>
              <a:defRPr/>
            </a:pPr>
            <a:r>
              <a:rPr lang="en-GB" sz="4800" dirty="0">
                <a:solidFill>
                  <a:srgbClr val="FF0066"/>
                </a:solidFill>
                <a:latin typeface="Annes Font" panose="020F0502000000000000" pitchFamily="34" charset="0"/>
              </a:rPr>
              <a:t>144</a:t>
            </a:r>
          </a:p>
        </p:txBody>
      </p:sp>
    </p:spTree>
    <p:extLst>
      <p:ext uri="{BB962C8B-B14F-4D97-AF65-F5344CB8AC3E}">
        <p14:creationId xmlns:p14="http://schemas.microsoft.com/office/powerpoint/2010/main" val="623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6632"/>
            <a:ext cx="7851648" cy="1828800"/>
          </a:xfrm>
        </p:spPr>
        <p:txBody>
          <a:bodyPr/>
          <a:lstStyle/>
          <a:p>
            <a:pPr algn="ctr"/>
            <a:r>
              <a:rPr lang="en-GB" altLang="en-US" sz="6000" dirty="0"/>
              <a:t>Reading in School  </a:t>
            </a:r>
            <a:br>
              <a:rPr lang="en-GB" altLang="en-US" sz="6000" dirty="0"/>
            </a:br>
            <a:r>
              <a:rPr lang="en-GB" altLang="en-US" sz="6000" dirty="0"/>
              <a:t>The </a:t>
            </a:r>
            <a:r>
              <a:rPr lang="en-GB" altLang="en-US" sz="6000" i="1" dirty="0"/>
              <a:t>Teaching</a:t>
            </a:r>
            <a:r>
              <a:rPr lang="en-GB" altLang="en-US" sz="6000" dirty="0"/>
              <a:t> of Reading</a:t>
            </a:r>
            <a:endParaRPr lang="en-GB" dirty="0"/>
          </a:p>
        </p:txBody>
      </p:sp>
      <p:sp>
        <p:nvSpPr>
          <p:cNvPr id="4" name="Rectangle 3"/>
          <p:cNvSpPr/>
          <p:nvPr/>
        </p:nvSpPr>
        <p:spPr>
          <a:xfrm>
            <a:off x="1259632" y="1887040"/>
            <a:ext cx="5598368" cy="4745915"/>
          </a:xfrm>
          <a:prstGeom prst="rect">
            <a:avLst/>
          </a:prstGeom>
        </p:spPr>
        <p:txBody>
          <a:bodyPr wrap="square">
            <a:spAutoFit/>
          </a:bodyPr>
          <a:lstStyle/>
          <a:p>
            <a:pPr>
              <a:lnSpc>
                <a:spcPct val="90000"/>
              </a:lnSpc>
              <a:defRPr/>
            </a:pPr>
            <a:r>
              <a:rPr lang="en-GB" sz="2800" dirty="0">
                <a:latin typeface="Annes Font" panose="020F0502000000000000" pitchFamily="34" charset="0"/>
              </a:rPr>
              <a:t>Phonics</a:t>
            </a:r>
          </a:p>
          <a:p>
            <a:pPr>
              <a:lnSpc>
                <a:spcPct val="90000"/>
              </a:lnSpc>
              <a:defRPr/>
            </a:pPr>
            <a:r>
              <a:rPr lang="en-GB" sz="2800" dirty="0">
                <a:latin typeface="Annes Font" panose="020F0502000000000000" pitchFamily="34" charset="0"/>
              </a:rPr>
              <a:t>Shared reading</a:t>
            </a:r>
          </a:p>
          <a:p>
            <a:pPr>
              <a:lnSpc>
                <a:spcPct val="90000"/>
              </a:lnSpc>
              <a:defRPr/>
            </a:pPr>
            <a:r>
              <a:rPr lang="en-GB" sz="2800" dirty="0">
                <a:latin typeface="Annes Font" panose="020F0502000000000000" pitchFamily="34" charset="0"/>
              </a:rPr>
              <a:t>Guided reading</a:t>
            </a:r>
          </a:p>
          <a:p>
            <a:pPr>
              <a:lnSpc>
                <a:spcPct val="90000"/>
              </a:lnSpc>
              <a:defRPr/>
            </a:pPr>
            <a:r>
              <a:rPr lang="en-GB" sz="2800" dirty="0">
                <a:latin typeface="Annes Font" panose="020F0502000000000000" pitchFamily="34" charset="0"/>
              </a:rPr>
              <a:t>Independent reading</a:t>
            </a:r>
          </a:p>
          <a:p>
            <a:pPr>
              <a:lnSpc>
                <a:spcPct val="90000"/>
              </a:lnSpc>
              <a:defRPr/>
            </a:pPr>
            <a:r>
              <a:rPr lang="en-GB" sz="2800" dirty="0">
                <a:latin typeface="Annes Font" panose="020F0502000000000000" pitchFamily="34" charset="0"/>
              </a:rPr>
              <a:t>Personal reading</a:t>
            </a:r>
          </a:p>
          <a:p>
            <a:pPr>
              <a:lnSpc>
                <a:spcPct val="90000"/>
              </a:lnSpc>
              <a:defRPr/>
            </a:pPr>
            <a:r>
              <a:rPr lang="en-GB" sz="2800" dirty="0">
                <a:latin typeface="Annes Font" panose="020F0502000000000000" pitchFamily="34" charset="0"/>
              </a:rPr>
              <a:t>Focused reading activities</a:t>
            </a:r>
          </a:p>
          <a:p>
            <a:pPr>
              <a:lnSpc>
                <a:spcPct val="90000"/>
              </a:lnSpc>
              <a:defRPr/>
            </a:pPr>
            <a:r>
              <a:rPr lang="en-GB" sz="2800" dirty="0">
                <a:latin typeface="Annes Font" panose="020F0502000000000000" pitchFamily="34" charset="0"/>
              </a:rPr>
              <a:t>Reading across the curriculum</a:t>
            </a:r>
          </a:p>
          <a:p>
            <a:pPr>
              <a:lnSpc>
                <a:spcPct val="90000"/>
              </a:lnSpc>
              <a:defRPr/>
            </a:pPr>
            <a:r>
              <a:rPr lang="en-GB" sz="2800" dirty="0">
                <a:latin typeface="Annes Font" panose="020F0502000000000000" pitchFamily="34" charset="0"/>
              </a:rPr>
              <a:t>Class novels and stories</a:t>
            </a:r>
          </a:p>
          <a:p>
            <a:pPr>
              <a:lnSpc>
                <a:spcPct val="90000"/>
              </a:lnSpc>
              <a:buFontTx/>
              <a:buNone/>
              <a:defRPr/>
            </a:pPr>
            <a:r>
              <a:rPr lang="en-GB" sz="2800" b="1" dirty="0">
                <a:solidFill>
                  <a:srgbClr val="66FFFF"/>
                </a:solidFill>
                <a:latin typeface="Annes Font" panose="020F0502000000000000" pitchFamily="34" charset="0"/>
              </a:rPr>
              <a:t>    </a:t>
            </a:r>
            <a:r>
              <a:rPr lang="en-GB" sz="2800" b="1" dirty="0">
                <a:solidFill>
                  <a:srgbClr val="7030A0"/>
                </a:solidFill>
                <a:latin typeface="Annes Font" panose="020F0502000000000000" pitchFamily="34" charset="0"/>
              </a:rPr>
              <a:t>School readers                        </a:t>
            </a:r>
            <a:r>
              <a:rPr lang="en-GB" sz="2800" b="1" dirty="0">
                <a:solidFill>
                  <a:srgbClr val="FF66FF"/>
                </a:solidFill>
                <a:latin typeface="Annes Font" panose="020F0502000000000000" pitchFamily="34" charset="0"/>
              </a:rPr>
              <a:t>Home readers</a:t>
            </a:r>
          </a:p>
          <a:p>
            <a:pPr algn="ctr">
              <a:lnSpc>
                <a:spcPct val="90000"/>
              </a:lnSpc>
              <a:buFontTx/>
              <a:buNone/>
              <a:defRPr/>
            </a:pPr>
            <a:r>
              <a:rPr lang="en-GB" sz="2800" i="1" dirty="0">
                <a:latin typeface="Annes Font" panose="020F0502000000000000" pitchFamily="34" charset="0"/>
              </a:rPr>
              <a:t>The hearing of reading is NOT the teaching of reading</a:t>
            </a:r>
          </a:p>
        </p:txBody>
      </p:sp>
    </p:spTree>
    <p:extLst>
      <p:ext uri="{BB962C8B-B14F-4D97-AF65-F5344CB8AC3E}">
        <p14:creationId xmlns:p14="http://schemas.microsoft.com/office/powerpoint/2010/main" val="21283171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81</TotalTime>
  <Words>864</Words>
  <Application>Microsoft Office PowerPoint</Application>
  <PresentationFormat>On-screen Show (4:3)</PresentationFormat>
  <Paragraphs>118</Paragraphs>
  <Slides>18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Flow</vt:lpstr>
      <vt:lpstr>Picture</vt:lpstr>
      <vt:lpstr>READING</vt:lpstr>
      <vt:lpstr>You are never too young and it’s never too late!</vt:lpstr>
      <vt:lpstr>The Power of Reading!</vt:lpstr>
      <vt:lpstr>Reading</vt:lpstr>
      <vt:lpstr>Understanding (Comprehension)</vt:lpstr>
      <vt:lpstr>An extract taken from a computer manual</vt:lpstr>
      <vt:lpstr>PowerPoint Presentation</vt:lpstr>
      <vt:lpstr>What are phonics?</vt:lpstr>
      <vt:lpstr>Reading in School   The Teaching of Reading</vt:lpstr>
      <vt:lpstr>Reading at Home – Enjoy!</vt:lpstr>
      <vt:lpstr>PowerPoint Presentation</vt:lpstr>
      <vt:lpstr>PowerPoint Presentation</vt:lpstr>
      <vt:lpstr>PowerPoint Presentation</vt:lpstr>
      <vt:lpstr>PowerPoint Presentation</vt:lpstr>
      <vt:lpstr>PowerPoint Presentation</vt:lpstr>
      <vt:lpstr>PowerPoint Presentation</vt:lpstr>
      <vt:lpstr>Questions </vt:lpstr>
      <vt:lpstr>Have fun!</vt:lpstr>
    </vt:vector>
  </TitlesOfParts>
  <Company>Decoy Primary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dc:title>
  <dc:creator>rhughes</dc:creator>
  <cp:lastModifiedBy>rhughes</cp:lastModifiedBy>
  <cp:revision>11</cp:revision>
  <dcterms:created xsi:type="dcterms:W3CDTF">2017-01-10T14:44:07Z</dcterms:created>
  <dcterms:modified xsi:type="dcterms:W3CDTF">2017-01-26T15:57:50Z</dcterms:modified>
</cp:coreProperties>
</file>