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Lst>
  <p:notesMasterIdLst>
    <p:notesMasterId r:id="rId35"/>
  </p:notesMasterIdLst>
  <p:sldIdLst>
    <p:sldId id="256" r:id="rId3"/>
    <p:sldId id="257" r:id="rId4"/>
    <p:sldId id="258" r:id="rId5"/>
    <p:sldId id="259" r:id="rId6"/>
    <p:sldId id="260" r:id="rId7"/>
    <p:sldId id="263" r:id="rId8"/>
    <p:sldId id="261" r:id="rId9"/>
    <p:sldId id="301" r:id="rId10"/>
    <p:sldId id="302" r:id="rId11"/>
    <p:sldId id="294" r:id="rId12"/>
    <p:sldId id="307" r:id="rId13"/>
    <p:sldId id="293" r:id="rId14"/>
    <p:sldId id="295" r:id="rId15"/>
    <p:sldId id="296" r:id="rId16"/>
    <p:sldId id="292" r:id="rId17"/>
    <p:sldId id="297" r:id="rId18"/>
    <p:sldId id="298" r:id="rId19"/>
    <p:sldId id="303" r:id="rId20"/>
    <p:sldId id="299" r:id="rId21"/>
    <p:sldId id="300" r:id="rId22"/>
    <p:sldId id="304" r:id="rId23"/>
    <p:sldId id="305" r:id="rId24"/>
    <p:sldId id="306" r:id="rId25"/>
    <p:sldId id="286" r:id="rId26"/>
    <p:sldId id="262" r:id="rId27"/>
    <p:sldId id="264" r:id="rId28"/>
    <p:sldId id="265" r:id="rId29"/>
    <p:sldId id="266" r:id="rId30"/>
    <p:sldId id="267" r:id="rId31"/>
    <p:sldId id="268" r:id="rId32"/>
    <p:sldId id="269" r:id="rId33"/>
    <p:sldId id="283" r:id="rId34"/>
  </p:sldIdLst>
  <p:sldSz cx="9144000" cy="6858000" type="screen4x3"/>
  <p:notesSz cx="6797675" cy="9926638"/>
  <p:embeddedFontLst>
    <p:embeddedFont>
      <p:font typeface="Caveat" panose="020B0604020202020204" charset="0"/>
      <p:regular r:id="rId36"/>
      <p:bold r:id="rId37"/>
    </p:embeddedFont>
    <p:embeddedFont>
      <p:font typeface="Comic Sans MS" panose="030F0702030302020204" pitchFamily="66" charset="0"/>
      <p:regular r:id="rId38"/>
      <p:bold r:id="rId39"/>
      <p:italic r:id="rId40"/>
      <p:boldItalic r:id="rId41"/>
    </p:embeddedFont>
    <p:embeddedFont>
      <p:font typeface="Dancing Script" panose="020B0604020202020204" charset="0"/>
      <p:regular r:id="rId42"/>
      <p:bold r:id="rId43"/>
    </p:embeddedFont>
    <p:embeddedFont>
      <p:font typeface="Kristen ITC" panose="03050502040202030202" pitchFamily="66" charset="0"/>
      <p:regular r:id="rId44"/>
    </p:embeddedFont>
    <p:embeddedFont>
      <p:font typeface="Lucida Sans" panose="020B0602030504020204" pitchFamily="34"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Quattrocento Sans" panose="020B0604020202020204" charset="0"/>
      <p:regular r:id="rId53"/>
      <p:bold r:id="rId54"/>
      <p:italic r:id="rId55"/>
      <p:boldItalic r:id="rId56"/>
    </p:embeddedFont>
    <p:embeddedFont>
      <p:font typeface="Quintessential" panose="020B0604020202020204" charset="0"/>
      <p:regular r:id="rId57"/>
    </p:embeddedFont>
    <p:embeddedFont>
      <p:font typeface="Schoolbell" panose="020B0604020202020204" charset="0"/>
      <p:regular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eRbcKQj+D+t7EZms4R2PZLC2Z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79D869-396E-4A7A-B9DF-3062931F1608}">
  <a:tblStyle styleId="{7879D869-396E-4A7A-B9DF-3062931F160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77"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16.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49687" y="0"/>
            <a:ext cx="2946400" cy="4968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428162"/>
            <a:ext cx="2946400" cy="4968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1: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10</a:t>
            </a:fld>
            <a:endParaRPr/>
          </a:p>
        </p:txBody>
      </p:sp>
    </p:spTree>
    <p:extLst>
      <p:ext uri="{BB962C8B-B14F-4D97-AF65-F5344CB8AC3E}">
        <p14:creationId xmlns:p14="http://schemas.microsoft.com/office/powerpoint/2010/main" val="3907228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0333bdc65_3_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0333bdc65_3_0:notes"/>
          <p:cNvSpPr txBox="1">
            <a:spLocks noGrp="1"/>
          </p:cNvSpPr>
          <p:nvPr>
            <p:ph type="body" idx="1"/>
          </p:nvPr>
        </p:nvSpPr>
        <p:spPr>
          <a:xfrm>
            <a:off x="679450" y="4714875"/>
            <a:ext cx="5438700" cy="4467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250333bdc65_3_0:notes"/>
          <p:cNvSpPr txBox="1">
            <a:spLocks noGrp="1"/>
          </p:cNvSpPr>
          <p:nvPr>
            <p:ph type="sldNum" idx="12"/>
          </p:nvPr>
        </p:nvSpPr>
        <p:spPr>
          <a:xfrm>
            <a:off x="3849687" y="9428162"/>
            <a:ext cx="2946300" cy="49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12</a:t>
            </a:fld>
            <a:endParaRPr/>
          </a:p>
        </p:txBody>
      </p:sp>
    </p:spTree>
    <p:extLst>
      <p:ext uri="{BB962C8B-B14F-4D97-AF65-F5344CB8AC3E}">
        <p14:creationId xmlns:p14="http://schemas.microsoft.com/office/powerpoint/2010/main" val="2930043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13</a:t>
            </a:fld>
            <a:endParaRPr/>
          </a:p>
        </p:txBody>
      </p:sp>
    </p:spTree>
    <p:extLst>
      <p:ext uri="{BB962C8B-B14F-4D97-AF65-F5344CB8AC3E}">
        <p14:creationId xmlns:p14="http://schemas.microsoft.com/office/powerpoint/2010/main" val="4219950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14</a:t>
            </a:fld>
            <a:endParaRPr/>
          </a:p>
        </p:txBody>
      </p:sp>
    </p:spTree>
    <p:extLst>
      <p:ext uri="{BB962C8B-B14F-4D97-AF65-F5344CB8AC3E}">
        <p14:creationId xmlns:p14="http://schemas.microsoft.com/office/powerpoint/2010/main" val="3766643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15</a:t>
            </a:fld>
            <a:endParaRPr/>
          </a:p>
        </p:txBody>
      </p:sp>
    </p:spTree>
    <p:extLst>
      <p:ext uri="{BB962C8B-B14F-4D97-AF65-F5344CB8AC3E}">
        <p14:creationId xmlns:p14="http://schemas.microsoft.com/office/powerpoint/2010/main" val="371866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16</a:t>
            </a:fld>
            <a:endParaRPr/>
          </a:p>
        </p:txBody>
      </p:sp>
    </p:spTree>
    <p:extLst>
      <p:ext uri="{BB962C8B-B14F-4D97-AF65-F5344CB8AC3E}">
        <p14:creationId xmlns:p14="http://schemas.microsoft.com/office/powerpoint/2010/main" val="3311122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Tree>
    <p:extLst>
      <p:ext uri="{BB962C8B-B14F-4D97-AF65-F5344CB8AC3E}">
        <p14:creationId xmlns:p14="http://schemas.microsoft.com/office/powerpoint/2010/main" val="856619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8" name="Google Shape;308;p2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Camilla</a:t>
            </a:r>
            <a:endParaRPr dirty="0"/>
          </a:p>
        </p:txBody>
      </p:sp>
      <p:sp>
        <p:nvSpPr>
          <p:cNvPr id="309" name="Google Shape;309;p25: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8" name="Google Shape;308;p2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Camilla</a:t>
            </a:r>
            <a:endParaRPr dirty="0"/>
          </a:p>
        </p:txBody>
      </p:sp>
      <p:sp>
        <p:nvSpPr>
          <p:cNvPr id="309" name="Google Shape;309;p25: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19</a:t>
            </a:fld>
            <a:endParaRPr/>
          </a:p>
        </p:txBody>
      </p:sp>
    </p:spTree>
    <p:extLst>
      <p:ext uri="{BB962C8B-B14F-4D97-AF65-F5344CB8AC3E}">
        <p14:creationId xmlns:p14="http://schemas.microsoft.com/office/powerpoint/2010/main" val="351098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5: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5: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20</a:t>
            </a:fld>
            <a:endParaRPr/>
          </a:p>
        </p:txBody>
      </p:sp>
    </p:spTree>
    <p:extLst>
      <p:ext uri="{BB962C8B-B14F-4D97-AF65-F5344CB8AC3E}">
        <p14:creationId xmlns:p14="http://schemas.microsoft.com/office/powerpoint/2010/main" val="2754675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63" name="Google Shape;363;p28: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Jo</a:t>
            </a:r>
            <a:endParaRPr/>
          </a:p>
        </p:txBody>
      </p:sp>
      <p:sp>
        <p:nvSpPr>
          <p:cNvPr id="364" name="Google Shape;364;p28: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75" name="Google Shape;375;p29: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Jo</a:t>
            </a:r>
            <a:endParaRPr/>
          </a:p>
        </p:txBody>
      </p:sp>
      <p:sp>
        <p:nvSpPr>
          <p:cNvPr id="376" name="Google Shape;376;p29: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82" name="Google Shape;382;p30: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Camilla - We are keen to ensure we work in close partnership with you throughout the year.</a:t>
            </a:r>
            <a:endParaRPr dirty="0"/>
          </a:p>
          <a:p>
            <a:pPr marL="0" lvl="0" indent="0" algn="l" rtl="0">
              <a:spcBef>
                <a:spcPts val="0"/>
              </a:spcBef>
              <a:spcAft>
                <a:spcPts val="0"/>
              </a:spcAft>
              <a:buSzPts val="1800"/>
              <a:buNone/>
            </a:pPr>
            <a:r>
              <a:rPr lang="en-US" dirty="0"/>
              <a:t>We have an open door policy and are therefore happy for you to come and talk to us when you feel you need to.</a:t>
            </a:r>
            <a:endParaRPr dirty="0"/>
          </a:p>
          <a:p>
            <a:pPr marL="0" lvl="0" indent="0" algn="l" rtl="0">
              <a:spcBef>
                <a:spcPts val="0"/>
              </a:spcBef>
              <a:spcAft>
                <a:spcPts val="0"/>
              </a:spcAft>
              <a:buSzPts val="1800"/>
              <a:buNone/>
            </a:pPr>
            <a:r>
              <a:rPr lang="en-US" dirty="0"/>
              <a:t>In addition to this, we have termly parent consultation meetings each term which are an important time for you to come and find out about your child’s progress, their strengths and areas to develop.</a:t>
            </a:r>
            <a:endParaRPr dirty="0"/>
          </a:p>
          <a:p>
            <a:pPr marL="0" lvl="0" indent="0" algn="l" rtl="0">
              <a:spcBef>
                <a:spcPts val="0"/>
              </a:spcBef>
              <a:spcAft>
                <a:spcPts val="0"/>
              </a:spcAft>
              <a:buSzPts val="1800"/>
              <a:buNone/>
            </a:pPr>
            <a:endParaRPr dirty="0"/>
          </a:p>
          <a:p>
            <a:pPr marL="0" lvl="0" indent="0" algn="l" rtl="0">
              <a:spcBef>
                <a:spcPts val="0"/>
              </a:spcBef>
              <a:spcAft>
                <a:spcPts val="0"/>
              </a:spcAft>
              <a:buSzPts val="1800"/>
              <a:buNone/>
            </a:pPr>
            <a:r>
              <a:rPr lang="en-US" dirty="0"/>
              <a:t>We aim to maintain good communication in a variety of ways.</a:t>
            </a:r>
            <a:endParaRPr dirty="0"/>
          </a:p>
          <a:p>
            <a:pPr marL="0" lvl="0" indent="0" algn="l" rtl="0">
              <a:spcBef>
                <a:spcPts val="0"/>
              </a:spcBef>
              <a:spcAft>
                <a:spcPts val="0"/>
              </a:spcAft>
              <a:buSzPts val="1800"/>
              <a:buNone/>
            </a:pPr>
            <a:endParaRPr dirty="0"/>
          </a:p>
          <a:p>
            <a:pPr marL="0" lvl="0" indent="0" algn="l" rtl="0">
              <a:spcBef>
                <a:spcPts val="0"/>
              </a:spcBef>
              <a:spcAft>
                <a:spcPts val="0"/>
              </a:spcAft>
              <a:buSzPts val="1800"/>
              <a:buNone/>
            </a:pPr>
            <a:r>
              <a:rPr lang="en-US" dirty="0"/>
              <a:t>General school information is provided through the website, email or text messages.</a:t>
            </a:r>
            <a:endParaRPr dirty="0"/>
          </a:p>
          <a:p>
            <a:pPr marL="0" lvl="0" indent="0" algn="l" rtl="0">
              <a:spcBef>
                <a:spcPts val="0"/>
              </a:spcBef>
              <a:spcAft>
                <a:spcPts val="0"/>
              </a:spcAft>
              <a:buSzPts val="1800"/>
              <a:buNone/>
            </a:pPr>
            <a:r>
              <a:rPr lang="en-US" dirty="0"/>
              <a:t>We will also update you with letters about information specific to FS.</a:t>
            </a:r>
            <a:endParaRPr dirty="0"/>
          </a:p>
          <a:p>
            <a:pPr marL="0" lvl="0" indent="0" algn="l" rtl="0">
              <a:spcBef>
                <a:spcPts val="0"/>
              </a:spcBef>
              <a:spcAft>
                <a:spcPts val="0"/>
              </a:spcAft>
              <a:buSzPts val="1800"/>
              <a:buNone/>
            </a:pPr>
            <a:r>
              <a:rPr lang="en-US" dirty="0"/>
              <a:t>If you have important information you need to let us know about, particularly things which may impact on your child during their day in school please pop in and talk to us.</a:t>
            </a:r>
            <a:endParaRPr dirty="0"/>
          </a:p>
          <a:p>
            <a:pPr marL="0" lvl="0" indent="0" algn="l" rtl="0">
              <a:spcBef>
                <a:spcPts val="0"/>
              </a:spcBef>
              <a:spcAft>
                <a:spcPts val="0"/>
              </a:spcAft>
              <a:buSzPts val="1800"/>
              <a:buNone/>
            </a:pPr>
            <a:r>
              <a:rPr lang="en-US" dirty="0"/>
              <a:t>It’s important that your records are kept up to date e.g. mobile numbers so we can be certain to get hold of you.</a:t>
            </a:r>
            <a:endParaRPr dirty="0"/>
          </a:p>
        </p:txBody>
      </p:sp>
      <p:sp>
        <p:nvSpPr>
          <p:cNvPr id="383" name="Google Shape;383;p30: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13" name="Google Shape;413;p3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Leanna - Visit morning – you will have received on your welcome letter. You are invited to come into school with your child and explore the </a:t>
            </a:r>
            <a:r>
              <a:rPr lang="en-US" dirty="0" err="1"/>
              <a:t>envrionment</a:t>
            </a:r>
            <a:r>
              <a:rPr lang="en-US" dirty="0"/>
              <a:t>. A nice chance for taster session before they go off on holiday.</a:t>
            </a:r>
            <a:endParaRPr dirty="0"/>
          </a:p>
          <a:p>
            <a:pPr marL="0" lvl="0" indent="0" algn="l" rtl="0">
              <a:spcBef>
                <a:spcPts val="0"/>
              </a:spcBef>
              <a:spcAft>
                <a:spcPts val="0"/>
              </a:spcAft>
              <a:buSzPts val="1800"/>
              <a:buNone/>
            </a:pPr>
            <a:r>
              <a:rPr lang="en-US" dirty="0"/>
              <a:t>Home visit – coming to get to know your child in a secure environment, you can have a 1:1 conversation with us about your child’s interests/needs, date will come in a letter in </a:t>
            </a:r>
            <a:r>
              <a:rPr lang="en-US" dirty="0" err="1"/>
              <a:t>july</a:t>
            </a:r>
            <a:endParaRPr dirty="0"/>
          </a:p>
          <a:p>
            <a:pPr marL="0" lvl="0" indent="0" algn="l" rtl="0">
              <a:spcBef>
                <a:spcPts val="0"/>
              </a:spcBef>
              <a:spcAft>
                <a:spcPts val="0"/>
              </a:spcAft>
              <a:buSzPts val="1800"/>
              <a:buNone/>
            </a:pPr>
            <a:r>
              <a:rPr lang="en-US" dirty="0"/>
              <a:t>Staggered start – your children have come for a range of different pre-school settings, move to school is a big step, positive feedback about the process. Two staggered weeks, first week morning or afternoon only, second week morning only for all children and lunch.</a:t>
            </a:r>
            <a:endParaRPr dirty="0"/>
          </a:p>
          <a:p>
            <a:pPr marL="0" lvl="0" indent="0" algn="l" rtl="0">
              <a:spcBef>
                <a:spcPts val="0"/>
              </a:spcBef>
              <a:spcAft>
                <a:spcPts val="0"/>
              </a:spcAft>
              <a:buSzPts val="1800"/>
              <a:buNone/>
            </a:pPr>
            <a:r>
              <a:rPr lang="en-US" dirty="0"/>
              <a:t>Your child’s class/teacher is in their pack but lots of opportunities to mix.</a:t>
            </a:r>
            <a:endParaRPr dirty="0"/>
          </a:p>
        </p:txBody>
      </p:sp>
      <p:sp>
        <p:nvSpPr>
          <p:cNvPr id="414" name="Google Shape;414;p3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5: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4f86c7949c_0_0:notes"/>
          <p:cNvSpPr>
            <a:spLocks noGrp="1" noRot="1" noChangeAspect="1"/>
          </p:cNvSpPr>
          <p:nvPr>
            <p:ph type="sldImg" idx="2"/>
          </p:nvPr>
        </p:nvSpPr>
        <p:spPr>
          <a:xfrm>
            <a:off x="917575" y="744537"/>
            <a:ext cx="4962600" cy="3722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4f86c7949c_0_0:notes"/>
          <p:cNvSpPr txBox="1">
            <a:spLocks noGrp="1"/>
          </p:cNvSpPr>
          <p:nvPr>
            <p:ph type="body" idx="1"/>
          </p:nvPr>
        </p:nvSpPr>
        <p:spPr>
          <a:xfrm>
            <a:off x="679450" y="4714875"/>
            <a:ext cx="5438700" cy="4467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g24f86c7949c_0_0:notes"/>
          <p:cNvSpPr txBox="1">
            <a:spLocks noGrp="1"/>
          </p:cNvSpPr>
          <p:nvPr>
            <p:ph type="sldNum" idx="12"/>
          </p:nvPr>
        </p:nvSpPr>
        <p:spPr>
          <a:xfrm>
            <a:off x="3849687" y="9428162"/>
            <a:ext cx="2946300" cy="49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6: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6: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3: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4f86c7949c_0_15:notes"/>
          <p:cNvSpPr>
            <a:spLocks noGrp="1" noRot="1" noChangeAspect="1"/>
          </p:cNvSpPr>
          <p:nvPr>
            <p:ph type="sldImg" idx="2"/>
          </p:nvPr>
        </p:nvSpPr>
        <p:spPr>
          <a:xfrm>
            <a:off x="917575" y="744537"/>
            <a:ext cx="4962600" cy="3722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4f86c7949c_0_15:notes"/>
          <p:cNvSpPr txBox="1">
            <a:spLocks noGrp="1"/>
          </p:cNvSpPr>
          <p:nvPr>
            <p:ph type="body" idx="1"/>
          </p:nvPr>
        </p:nvSpPr>
        <p:spPr>
          <a:xfrm>
            <a:off x="679450" y="4714875"/>
            <a:ext cx="5438700" cy="4467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24f86c7949c_0_15:notes"/>
          <p:cNvSpPr txBox="1">
            <a:spLocks noGrp="1"/>
          </p:cNvSpPr>
          <p:nvPr>
            <p:ph type="sldNum" idx="12"/>
          </p:nvPr>
        </p:nvSpPr>
        <p:spPr>
          <a:xfrm>
            <a:off x="3849687" y="9428162"/>
            <a:ext cx="2946300" cy="49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5: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35: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8: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7: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2: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917575" y="744537"/>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8</a:t>
            </a:fld>
            <a:endParaRPr/>
          </a:p>
        </p:txBody>
      </p:sp>
    </p:spTree>
    <p:extLst>
      <p:ext uri="{BB962C8B-B14F-4D97-AF65-F5344CB8AC3E}">
        <p14:creationId xmlns:p14="http://schemas.microsoft.com/office/powerpoint/2010/main" val="3375003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Leanna</a:t>
            </a:r>
            <a:endParaRPr/>
          </a:p>
        </p:txBody>
      </p:sp>
      <p:sp>
        <p:nvSpPr>
          <p:cNvPr id="260" name="Google Shape;260;p23:notes"/>
          <p:cNvSpPr txBox="1"/>
          <p:nvPr/>
        </p:nvSpPr>
        <p:spPr>
          <a:xfrm>
            <a:off x="3849687" y="9428162"/>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7"/>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lvl="0" indent="-306324" algn="l">
              <a:spcBef>
                <a:spcPts val="400"/>
              </a:spcBef>
              <a:spcAft>
                <a:spcPts val="0"/>
              </a:spcAft>
              <a:buSzPts val="1224"/>
              <a:buChar char="🞂"/>
              <a:defRPr/>
            </a:lvl1pPr>
            <a:lvl2pPr marL="914400" lvl="1" indent="-342900" algn="l">
              <a:spcBef>
                <a:spcPts val="325"/>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21" name="Google Shape;21;p3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7"/>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
        <p:cNvGrpSpPr/>
        <p:nvPr/>
      </p:nvGrpSpPr>
      <p:grpSpPr>
        <a:xfrm>
          <a:off x="0" y="0"/>
          <a:ext cx="0" cy="0"/>
          <a:chOff x="0" y="0"/>
          <a:chExt cx="0" cy="0"/>
        </a:xfrm>
      </p:grpSpPr>
      <p:sp>
        <p:nvSpPr>
          <p:cNvPr id="26" name="Google Shape;26;p42"/>
          <p:cNvSpPr txBox="1">
            <a:spLocks noGrp="1"/>
          </p:cNvSpPr>
          <p:nvPr>
            <p:ph type="title"/>
          </p:nvPr>
        </p:nvSpPr>
        <p:spPr>
          <a:xfrm rot="5400000">
            <a:off x="4936367" y="2182286"/>
            <a:ext cx="5592761" cy="177747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2"/>
          <p:cNvSpPr txBox="1">
            <a:spLocks noGrp="1"/>
          </p:cNvSpPr>
          <p:nvPr>
            <p:ph type="body" idx="1"/>
          </p:nvPr>
        </p:nvSpPr>
        <p:spPr>
          <a:xfrm rot="5400000">
            <a:off x="823120" y="-91279"/>
            <a:ext cx="5592760" cy="6324600"/>
          </a:xfrm>
          <a:prstGeom prst="rect">
            <a:avLst/>
          </a:prstGeom>
          <a:noFill/>
          <a:ln>
            <a:noFill/>
          </a:ln>
        </p:spPr>
        <p:txBody>
          <a:bodyPr spcFirstLastPara="1" wrap="square" lIns="91425" tIns="45700" rIns="91425" bIns="45700" anchor="t" anchorCtr="0">
            <a:noAutofit/>
          </a:bodyPr>
          <a:lstStyle>
            <a:lvl1pPr marL="457200" lvl="0" indent="-306324" algn="l">
              <a:spcBef>
                <a:spcPts val="400"/>
              </a:spcBef>
              <a:spcAft>
                <a:spcPts val="0"/>
              </a:spcAft>
              <a:buSzPts val="1224"/>
              <a:buChar char="🞂"/>
              <a:defRPr/>
            </a:lvl1pPr>
            <a:lvl2pPr marL="914400" lvl="1" indent="-342900" algn="l">
              <a:spcBef>
                <a:spcPts val="325"/>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28" name="Google Shape;28;p42"/>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2"/>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
        <p:cNvGrpSpPr/>
        <p:nvPr/>
      </p:nvGrpSpPr>
      <p:grpSpPr>
        <a:xfrm>
          <a:off x="0" y="0"/>
          <a:ext cx="0" cy="0"/>
          <a:chOff x="0" y="0"/>
          <a:chExt cx="0" cy="0"/>
        </a:xfrm>
      </p:grpSpPr>
      <p:sp>
        <p:nvSpPr>
          <p:cNvPr id="32" name="Google Shape;32;p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3"/>
          <p:cNvSpPr txBox="1">
            <a:spLocks noGrp="1"/>
          </p:cNvSpPr>
          <p:nvPr>
            <p:ph type="body" idx="1"/>
          </p:nvPr>
        </p:nvSpPr>
        <p:spPr>
          <a:xfrm rot="5400000">
            <a:off x="2378965" y="-440435"/>
            <a:ext cx="4386071" cy="8229600"/>
          </a:xfrm>
          <a:prstGeom prst="rect">
            <a:avLst/>
          </a:prstGeom>
          <a:noFill/>
          <a:ln>
            <a:noFill/>
          </a:ln>
        </p:spPr>
        <p:txBody>
          <a:bodyPr spcFirstLastPara="1" wrap="square" lIns="91425" tIns="45700" rIns="91425" bIns="45700" anchor="t" anchorCtr="0">
            <a:noAutofit/>
          </a:bodyPr>
          <a:lstStyle>
            <a:lvl1pPr marL="457200" lvl="0" indent="-306324" algn="l">
              <a:spcBef>
                <a:spcPts val="400"/>
              </a:spcBef>
              <a:spcAft>
                <a:spcPts val="0"/>
              </a:spcAft>
              <a:buSzPts val="1224"/>
              <a:buChar char="🞂"/>
              <a:defRPr/>
            </a:lvl1pPr>
            <a:lvl2pPr marL="914400" lvl="1" indent="-342900" algn="l">
              <a:spcBef>
                <a:spcPts val="325"/>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34" name="Google Shape;34;p43"/>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3"/>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3"/>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44"/>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4"/>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4"/>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41"/>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100"/>
              <a:buNone/>
              <a:defRPr sz="2100"/>
            </a:lvl1pPr>
            <a:lvl2pPr marL="914400" lvl="1" indent="-342900" algn="l">
              <a:spcBef>
                <a:spcPts val="325"/>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1" name="Google Shape;51;p41"/>
          <p:cNvSpPr txBox="1">
            <a:spLocks noGrp="1"/>
          </p:cNvSpPr>
          <p:nvPr>
            <p:ph type="sldNum" idx="12"/>
          </p:nvPr>
        </p:nvSpPr>
        <p:spPr>
          <a:xfrm>
            <a:off x="8497887" y="6251575"/>
            <a:ext cx="549275" cy="525462"/>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36"/>
          <p:cNvSpPr/>
          <p:nvPr/>
        </p:nvSpPr>
        <p:spPr>
          <a:xfrm>
            <a:off x="500062" y="5945187"/>
            <a:ext cx="4940300" cy="920750"/>
          </a:xfrm>
          <a:custGeom>
            <a:avLst/>
            <a:gdLst/>
            <a:ahLst/>
            <a:cxnLst/>
            <a:rect l="l" t="t" r="r" b="b"/>
            <a:pathLst>
              <a:path w="7485" h="337" extrusionOk="0">
                <a:moveTo>
                  <a:pt x="0" y="2"/>
                </a:moveTo>
                <a:lnTo>
                  <a:pt x="7485" y="337"/>
                </a:lnTo>
                <a:lnTo>
                  <a:pt x="5558" y="337"/>
                </a:lnTo>
                <a:lnTo>
                  <a:pt x="1" y="0"/>
                </a:lnTo>
              </a:path>
            </a:pathLst>
          </a:custGeom>
          <a:solidFill>
            <a:srgbClr val="D0AED9">
              <a:alpha val="3960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 name="Google Shape;11;p36"/>
          <p:cNvSpPr/>
          <p:nvPr/>
        </p:nvSpPr>
        <p:spPr>
          <a:xfrm>
            <a:off x="485775" y="5938837"/>
            <a:ext cx="3690937"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 name="Google Shape;12;p36"/>
          <p:cNvSpPr/>
          <p:nvPr/>
        </p:nvSpPr>
        <p:spPr>
          <a:xfrm>
            <a:off x="-6042" y="5791253"/>
            <a:ext cx="3402314" cy="1080868"/>
          </a:xfrm>
          <a:prstGeom prst="rtTriangl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3" name="Google Shape;13;p36"/>
          <p:cNvPicPr preferRelativeResize="0"/>
          <p:nvPr/>
        </p:nvPicPr>
        <p:blipFill rotWithShape="1">
          <a:blip r:embed="rId6">
            <a:alphaModFix/>
          </a:blip>
          <a:srcRect/>
          <a:stretch/>
        </p:blipFill>
        <p:spPr>
          <a:xfrm>
            <a:off x="-19050" y="5778500"/>
            <a:ext cx="3421062" cy="1098550"/>
          </a:xfrm>
          <a:prstGeom prst="rect">
            <a:avLst/>
          </a:prstGeom>
          <a:noFill/>
          <a:ln>
            <a:noFill/>
          </a:ln>
        </p:spPr>
      </p:pic>
      <p:sp>
        <p:nvSpPr>
          <p:cNvPr id="14" name="Google Shape;14;p3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1pPr>
            <a:lvl2pPr marR="0" lvl="1"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2pPr>
            <a:lvl3pPr marR="0" lvl="2"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3pPr>
            <a:lvl4pPr marR="0" lvl="3"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4pPr>
            <a:lvl5pPr marR="0" lvl="4"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5pPr>
            <a:lvl6pPr marR="0" lvl="5"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6pPr>
            <a:lvl7pPr marR="0" lvl="6"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7pPr>
            <a:lvl8pPr marR="0" lvl="7"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8pPr>
            <a:lvl9pPr marR="0" lvl="8"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9pPr>
          </a:lstStyle>
          <a:p>
            <a:endParaRPr/>
          </a:p>
        </p:txBody>
      </p:sp>
      <p:sp>
        <p:nvSpPr>
          <p:cNvPr id="15" name="Google Shape;15;p36"/>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5"/>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42900" algn="l" rtl="0">
              <a:spcBef>
                <a:spcPts val="350"/>
              </a:spcBef>
              <a:spcAft>
                <a:spcPts val="0"/>
              </a:spcAft>
              <a:buClr>
                <a:schemeClr val="accent2"/>
              </a:buClr>
              <a:buSzPts val="1800"/>
              <a:buFont typeface="Noto Sans Symbols"/>
              <a:buChar char="●"/>
              <a:defRPr sz="18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16" name="Google Shape;16;p36"/>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0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 name="Google Shape;17;p36"/>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SzPts val="1400"/>
              <a:buNone/>
              <a:defRPr sz="10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36"/>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
        <p:cNvGrpSpPr/>
        <p:nvPr/>
      </p:nvGrpSpPr>
      <p:grpSpPr>
        <a:xfrm>
          <a:off x="0" y="0"/>
          <a:ext cx="0" cy="0"/>
          <a:chOff x="0" y="0"/>
          <a:chExt cx="0" cy="0"/>
        </a:xfrm>
      </p:grpSpPr>
      <p:sp>
        <p:nvSpPr>
          <p:cNvPr id="42" name="Google Shape;42;p40"/>
          <p:cNvSpPr/>
          <p:nvPr/>
        </p:nvSpPr>
        <p:spPr>
          <a:xfrm>
            <a:off x="500062" y="5945187"/>
            <a:ext cx="4940300" cy="920750"/>
          </a:xfrm>
          <a:custGeom>
            <a:avLst/>
            <a:gdLst/>
            <a:ahLst/>
            <a:cxnLst/>
            <a:rect l="l" t="t" r="r" b="b"/>
            <a:pathLst>
              <a:path w="7485" h="337" extrusionOk="0">
                <a:moveTo>
                  <a:pt x="0" y="2"/>
                </a:moveTo>
                <a:lnTo>
                  <a:pt x="7485" y="337"/>
                </a:lnTo>
                <a:lnTo>
                  <a:pt x="5558" y="337"/>
                </a:lnTo>
                <a:lnTo>
                  <a:pt x="1" y="0"/>
                </a:lnTo>
              </a:path>
            </a:pathLst>
          </a:custGeom>
          <a:solidFill>
            <a:srgbClr val="D0AED9">
              <a:alpha val="3960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 name="Google Shape;43;p40"/>
          <p:cNvSpPr/>
          <p:nvPr/>
        </p:nvSpPr>
        <p:spPr>
          <a:xfrm>
            <a:off x="485775" y="5938837"/>
            <a:ext cx="3690937"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4" name="Google Shape;44;p40"/>
          <p:cNvSpPr/>
          <p:nvPr/>
        </p:nvSpPr>
        <p:spPr>
          <a:xfrm>
            <a:off x="-6042" y="5791253"/>
            <a:ext cx="3402314" cy="1080868"/>
          </a:xfrm>
          <a:prstGeom prst="rtTriangl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45" name="Google Shape;45;p40"/>
          <p:cNvPicPr preferRelativeResize="0"/>
          <p:nvPr/>
        </p:nvPicPr>
        <p:blipFill rotWithShape="1">
          <a:blip r:embed="rId3">
            <a:alphaModFix/>
          </a:blip>
          <a:srcRect/>
          <a:stretch/>
        </p:blipFill>
        <p:spPr>
          <a:xfrm>
            <a:off x="-19050" y="5778500"/>
            <a:ext cx="3421062" cy="1098550"/>
          </a:xfrm>
          <a:prstGeom prst="rect">
            <a:avLst/>
          </a:prstGeom>
          <a:noFill/>
          <a:ln>
            <a:noFill/>
          </a:ln>
        </p:spPr>
      </p:pic>
      <p:sp>
        <p:nvSpPr>
          <p:cNvPr id="46" name="Google Shape;46;p4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1pPr>
            <a:lvl2pPr marR="0" lvl="1"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2pPr>
            <a:lvl3pPr marR="0" lvl="2"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3pPr>
            <a:lvl4pPr marR="0" lvl="3"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4pPr>
            <a:lvl5pPr marR="0" lvl="4"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5pPr>
            <a:lvl6pPr marR="0" lvl="5"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6pPr>
            <a:lvl7pPr marR="0" lvl="6"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7pPr>
            <a:lvl8pPr marR="0" lvl="7"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8pPr>
            <a:lvl9pPr marR="0" lvl="8"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9pPr>
          </a:lstStyle>
          <a:p>
            <a:endParaRPr/>
          </a:p>
        </p:txBody>
      </p:sp>
      <p:sp>
        <p:nvSpPr>
          <p:cNvPr id="47" name="Google Shape;47;p40"/>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5"/>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42900" algn="l" rtl="0">
              <a:spcBef>
                <a:spcPts val="350"/>
              </a:spcBef>
              <a:spcAft>
                <a:spcPts val="0"/>
              </a:spcAft>
              <a:buClr>
                <a:schemeClr val="accent2"/>
              </a:buClr>
              <a:buSzPts val="1800"/>
              <a:buFont typeface="Noto Sans Symbols"/>
              <a:buChar char="●"/>
              <a:defRPr sz="18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48" name="Google Shape;48;p40"/>
          <p:cNvSpPr txBox="1">
            <a:spLocks noGrp="1"/>
          </p:cNvSpPr>
          <p:nvPr>
            <p:ph type="sldNum" idx="12"/>
          </p:nvPr>
        </p:nvSpPr>
        <p:spPr>
          <a:xfrm>
            <a:off x="8497887" y="6251575"/>
            <a:ext cx="549275" cy="525462"/>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000"/>
              <a:buFont typeface="Arial"/>
              <a:buNone/>
              <a:defRPr sz="10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4"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stmargaretstorbay.org.uk/web/virtual_tour_video/56790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jp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wdp"/><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 descr="C:\Users\SStell\Desktop\ACADEMY NEW LOGO .jpg"/>
          <p:cNvPicPr preferRelativeResize="0"/>
          <p:nvPr/>
        </p:nvPicPr>
        <p:blipFill rotWithShape="1">
          <a:blip r:embed="rId3">
            <a:alphaModFix/>
          </a:blip>
          <a:srcRect/>
          <a:stretch/>
        </p:blipFill>
        <p:spPr>
          <a:xfrm>
            <a:off x="2554287" y="333375"/>
            <a:ext cx="4248150" cy="1608137"/>
          </a:xfrm>
          <a:prstGeom prst="rect">
            <a:avLst/>
          </a:prstGeom>
          <a:noFill/>
          <a:ln>
            <a:noFill/>
          </a:ln>
        </p:spPr>
      </p:pic>
      <p:sp>
        <p:nvSpPr>
          <p:cNvPr id="57" name="Google Shape;57;p1"/>
          <p:cNvSpPr txBox="1"/>
          <p:nvPr/>
        </p:nvSpPr>
        <p:spPr>
          <a:xfrm>
            <a:off x="1330325" y="3429000"/>
            <a:ext cx="6697662" cy="36512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3600"/>
              <a:buFont typeface="Quintessential"/>
              <a:buNone/>
            </a:pPr>
            <a:r>
              <a:rPr lang="en-US" sz="3600" b="1" i="0" u="none">
                <a:solidFill>
                  <a:schemeClr val="dk1"/>
                </a:solidFill>
                <a:latin typeface="Quintessential"/>
                <a:ea typeface="Quintessential"/>
                <a:cs typeface="Quintessential"/>
                <a:sym typeface="Quintessential"/>
              </a:rPr>
              <a:t>Meeting for New Parents </a:t>
            </a:r>
            <a:endParaRPr sz="3600" b="1" i="0" u="none">
              <a:solidFill>
                <a:schemeClr val="dk1"/>
              </a:solidFill>
              <a:latin typeface="Quintessential"/>
              <a:ea typeface="Quintessential"/>
              <a:cs typeface="Quintessential"/>
              <a:sym typeface="Quintessential"/>
            </a:endParaRPr>
          </a:p>
          <a:p>
            <a:pPr marL="0" marR="0" lvl="0" indent="0" algn="ctr" rtl="0">
              <a:lnSpc>
                <a:spcPct val="100000"/>
              </a:lnSpc>
              <a:spcBef>
                <a:spcPts val="0"/>
              </a:spcBef>
              <a:spcAft>
                <a:spcPts val="0"/>
              </a:spcAft>
              <a:buClr>
                <a:schemeClr val="dk1"/>
              </a:buClr>
              <a:buSzPts val="3600"/>
              <a:buFont typeface="Quintessential"/>
              <a:buNone/>
            </a:pPr>
            <a:r>
              <a:rPr lang="en-US" sz="3600" b="1" i="0" u="none">
                <a:solidFill>
                  <a:schemeClr val="dk1"/>
                </a:solidFill>
                <a:latin typeface="Quintessential"/>
                <a:ea typeface="Quintessential"/>
                <a:cs typeface="Quintessential"/>
                <a:sym typeface="Quintessential"/>
              </a:rPr>
              <a:t>7</a:t>
            </a:r>
            <a:r>
              <a:rPr lang="en-US" sz="3600" b="1" i="0" u="none" baseline="30000">
                <a:solidFill>
                  <a:schemeClr val="dk1"/>
                </a:solidFill>
                <a:latin typeface="Quintessential"/>
                <a:ea typeface="Quintessential"/>
                <a:cs typeface="Quintessential"/>
                <a:sym typeface="Quintessential"/>
              </a:rPr>
              <a:t>th</a:t>
            </a:r>
            <a:r>
              <a:rPr lang="en-US" sz="3600" b="1" i="0" u="none">
                <a:solidFill>
                  <a:schemeClr val="dk1"/>
                </a:solidFill>
                <a:latin typeface="Quintessential"/>
                <a:ea typeface="Quintessential"/>
                <a:cs typeface="Quintessential"/>
                <a:sym typeface="Quintessential"/>
              </a:rPr>
              <a:t> June 2023</a:t>
            </a:r>
            <a:endParaRPr/>
          </a:p>
        </p:txBody>
      </p:sp>
      <p:sp>
        <p:nvSpPr>
          <p:cNvPr id="58" name="Google Shape;58;p1"/>
          <p:cNvSpPr txBox="1"/>
          <p:nvPr/>
        </p:nvSpPr>
        <p:spPr>
          <a:xfrm>
            <a:off x="4535487" y="6308725"/>
            <a:ext cx="4513262" cy="3651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KINDNESS    RESPECT    RESPONSIBILITY    ASPIRATION</a:t>
            </a:r>
            <a:endParaRPr/>
          </a:p>
        </p:txBody>
      </p:sp>
      <p:sp>
        <p:nvSpPr>
          <p:cNvPr id="59" name="Google Shape;59;p1"/>
          <p:cNvSpPr txBox="1"/>
          <p:nvPr/>
        </p:nvSpPr>
        <p:spPr>
          <a:xfrm>
            <a:off x="718350" y="4377425"/>
            <a:ext cx="3000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St Margaret's Academy - Virtual Tour Video (stmargaretstorbay.org.uk)</a:t>
            </a:r>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901265" y="149109"/>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dirty="0">
                <a:solidFill>
                  <a:schemeClr val="dk1"/>
                </a:solidFill>
                <a:latin typeface="Kristen ITC" panose="03050502040202030202" pitchFamily="66" charset="0"/>
                <a:sym typeface="Caveat"/>
              </a:rPr>
              <a:t>Welcome Time: settling in</a:t>
            </a:r>
            <a:endParaRPr sz="3600" dirty="0">
              <a:latin typeface="Kristen ITC" panose="03050502040202030202" pitchFamily="66" charset="0"/>
            </a:endParaRPr>
          </a:p>
        </p:txBody>
      </p:sp>
      <p:pic>
        <p:nvPicPr>
          <p:cNvPr id="9" name="Picture 8">
            <a:extLst>
              <a:ext uri="{FF2B5EF4-FFF2-40B4-BE49-F238E27FC236}">
                <a16:creationId xmlns:a16="http://schemas.microsoft.com/office/drawing/2014/main" id="{6C0D9805-E0BA-4EF9-9B02-9DBFA1D3CF6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048500" y="266158"/>
            <a:ext cx="1879776" cy="3317875"/>
          </a:xfrm>
          <a:prstGeom prst="rect">
            <a:avLst/>
          </a:prstGeom>
        </p:spPr>
      </p:pic>
      <p:pic>
        <p:nvPicPr>
          <p:cNvPr id="11" name="Picture 10">
            <a:extLst>
              <a:ext uri="{FF2B5EF4-FFF2-40B4-BE49-F238E27FC236}">
                <a16:creationId xmlns:a16="http://schemas.microsoft.com/office/drawing/2014/main" id="{8B4BCEBC-3ED7-4AFE-9748-C4AD6E44744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6849" y="1066800"/>
            <a:ext cx="2484009" cy="5525042"/>
          </a:xfrm>
          <a:prstGeom prst="rect">
            <a:avLst/>
          </a:prstGeom>
        </p:spPr>
      </p:pic>
      <p:pic>
        <p:nvPicPr>
          <p:cNvPr id="21" name="Picture 20">
            <a:extLst>
              <a:ext uri="{FF2B5EF4-FFF2-40B4-BE49-F238E27FC236}">
                <a16:creationId xmlns:a16="http://schemas.microsoft.com/office/drawing/2014/main" id="{680E54D5-58C2-4265-B8A7-5E0EE50685F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946400" y="3772442"/>
            <a:ext cx="2267676" cy="2819400"/>
          </a:xfrm>
          <a:prstGeom prst="rect">
            <a:avLst/>
          </a:prstGeom>
        </p:spPr>
      </p:pic>
      <p:pic>
        <p:nvPicPr>
          <p:cNvPr id="22" name="Picture 21">
            <a:extLst>
              <a:ext uri="{FF2B5EF4-FFF2-40B4-BE49-F238E27FC236}">
                <a16:creationId xmlns:a16="http://schemas.microsoft.com/office/drawing/2014/main" id="{C2140679-9E59-4486-A125-AED16596B5E5}"/>
              </a:ext>
            </a:extLst>
          </p:cNvPr>
          <p:cNvPicPr/>
          <p:nvPr/>
        </p:nvPicPr>
        <p:blipFill rotWithShape="1">
          <a:blip r:embed="rId6">
            <a:extLst>
              <a:ext uri="{28A0092B-C50C-407E-A947-70E740481C1C}">
                <a14:useLocalDpi xmlns:a14="http://schemas.microsoft.com/office/drawing/2010/main" val="0"/>
              </a:ext>
            </a:extLst>
          </a:blip>
          <a:srcRect l="4779" r="5101"/>
          <a:stretch/>
        </p:blipFill>
        <p:spPr bwMode="auto">
          <a:xfrm>
            <a:off x="5459248" y="3772442"/>
            <a:ext cx="3457903" cy="28194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0B23212-7AEB-4580-A544-5F6737B0C4DC}"/>
              </a:ext>
            </a:extLst>
          </p:cNvPr>
          <p:cNvPicPr>
            <a:picLocks noChangeAspect="1"/>
          </p:cNvPicPr>
          <p:nvPr/>
        </p:nvPicPr>
        <p:blipFill rotWithShape="1">
          <a:blip r:embed="rId7"/>
          <a:srcRect t="-3565" b="1647"/>
          <a:stretch/>
        </p:blipFill>
        <p:spPr>
          <a:xfrm>
            <a:off x="2946400" y="946256"/>
            <a:ext cx="3954298" cy="2656826"/>
          </a:xfrm>
          <a:prstGeom prst="rect">
            <a:avLst/>
          </a:prstGeom>
        </p:spPr>
      </p:pic>
    </p:spTree>
    <p:extLst>
      <p:ext uri="{BB962C8B-B14F-4D97-AF65-F5344CB8AC3E}">
        <p14:creationId xmlns:p14="http://schemas.microsoft.com/office/powerpoint/2010/main" val="418481229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50333bdc65_3_0"/>
          <p:cNvSpPr txBox="1">
            <a:spLocks noGrp="1"/>
          </p:cNvSpPr>
          <p:nvPr>
            <p:ph type="body" idx="1"/>
          </p:nvPr>
        </p:nvSpPr>
        <p:spPr>
          <a:xfrm>
            <a:off x="404812" y="1196975"/>
            <a:ext cx="8229600" cy="4526100"/>
          </a:xfrm>
          <a:prstGeom prst="rect">
            <a:avLst/>
          </a:prstGeom>
          <a:noFill/>
          <a:ln>
            <a:noFill/>
          </a:ln>
        </p:spPr>
        <p:txBody>
          <a:bodyPr spcFirstLastPara="1" wrap="square" lIns="91425" tIns="45700" rIns="91425" bIns="45700" anchor="t" anchorCtr="0">
            <a:normAutofit/>
          </a:bodyPr>
          <a:lstStyle/>
          <a:p>
            <a:pPr marL="365125" marR="0" lvl="0" indent="-139001" algn="l" rtl="0">
              <a:lnSpc>
                <a:spcPct val="100000"/>
              </a:lnSpc>
              <a:spcBef>
                <a:spcPts val="0"/>
              </a:spcBef>
              <a:spcAft>
                <a:spcPts val="0"/>
              </a:spcAft>
              <a:buClr>
                <a:schemeClr val="accent1"/>
              </a:buClr>
              <a:buSzPts val="1836"/>
              <a:buFont typeface="Courier New"/>
              <a:buNone/>
            </a:pPr>
            <a:r>
              <a:rPr lang="en-US" sz="2500">
                <a:latin typeface="Comic Sans MS"/>
                <a:ea typeface="Comic Sans MS"/>
                <a:cs typeface="Comic Sans MS"/>
                <a:sym typeface="Comic Sans MS"/>
              </a:rPr>
              <a:t>Acorns school day begins at 8:45am</a:t>
            </a:r>
            <a:endParaRPr sz="2500">
              <a:latin typeface="Comic Sans MS"/>
              <a:ea typeface="Comic Sans MS"/>
              <a:cs typeface="Comic Sans MS"/>
              <a:sym typeface="Comic Sans MS"/>
            </a:endParaRPr>
          </a:p>
          <a:p>
            <a:pPr marL="365125" marR="0" lvl="0" indent="-139001" algn="l" rtl="0">
              <a:lnSpc>
                <a:spcPct val="100000"/>
              </a:lnSpc>
              <a:spcBef>
                <a:spcPts val="0"/>
              </a:spcBef>
              <a:spcAft>
                <a:spcPts val="0"/>
              </a:spcAft>
              <a:buClr>
                <a:schemeClr val="accent1"/>
              </a:buClr>
              <a:buSzPts val="1836"/>
              <a:buFont typeface="Courier New"/>
              <a:buNone/>
            </a:pPr>
            <a:endParaRPr sz="2500">
              <a:latin typeface="Comic Sans MS"/>
              <a:ea typeface="Comic Sans MS"/>
              <a:cs typeface="Comic Sans MS"/>
              <a:sym typeface="Comic Sans MS"/>
            </a:endParaRPr>
          </a:p>
          <a:p>
            <a:pPr marL="365125" marR="0" lvl="0" indent="-139001" algn="l" rtl="0">
              <a:lnSpc>
                <a:spcPct val="100000"/>
              </a:lnSpc>
              <a:spcBef>
                <a:spcPts val="0"/>
              </a:spcBef>
              <a:spcAft>
                <a:spcPts val="0"/>
              </a:spcAft>
              <a:buClr>
                <a:schemeClr val="accent1"/>
              </a:buClr>
              <a:buSzPts val="1836"/>
              <a:buFont typeface="Courier New"/>
              <a:buNone/>
            </a:pPr>
            <a:r>
              <a:rPr lang="en-US" sz="2500">
                <a:latin typeface="Comic Sans MS"/>
                <a:ea typeface="Comic Sans MS"/>
                <a:cs typeface="Comic Sans MS"/>
                <a:sym typeface="Comic Sans MS"/>
              </a:rPr>
              <a:t>Registration is taken at 8:55am</a:t>
            </a:r>
            <a:endParaRPr sz="2500">
              <a:latin typeface="Comic Sans MS"/>
              <a:ea typeface="Comic Sans MS"/>
              <a:cs typeface="Comic Sans MS"/>
              <a:sym typeface="Comic Sans MS"/>
            </a:endParaRPr>
          </a:p>
          <a:p>
            <a:pPr marL="365125" marR="0" lvl="0" indent="-139001" algn="l" rtl="0">
              <a:lnSpc>
                <a:spcPct val="100000"/>
              </a:lnSpc>
              <a:spcBef>
                <a:spcPts val="0"/>
              </a:spcBef>
              <a:spcAft>
                <a:spcPts val="0"/>
              </a:spcAft>
              <a:buClr>
                <a:schemeClr val="accent1"/>
              </a:buClr>
              <a:buSzPts val="1836"/>
              <a:buFont typeface="Courier New"/>
              <a:buNone/>
            </a:pPr>
            <a:endParaRPr sz="2500">
              <a:latin typeface="Comic Sans MS"/>
              <a:ea typeface="Comic Sans MS"/>
              <a:cs typeface="Comic Sans MS"/>
              <a:sym typeface="Comic Sans MS"/>
            </a:endParaRPr>
          </a:p>
          <a:p>
            <a:pPr marL="226123" marR="0" lvl="0" indent="0" algn="l" rtl="0">
              <a:lnSpc>
                <a:spcPct val="100000"/>
              </a:lnSpc>
              <a:spcBef>
                <a:spcPts val="0"/>
              </a:spcBef>
              <a:spcAft>
                <a:spcPts val="0"/>
              </a:spcAft>
              <a:buClr>
                <a:schemeClr val="accent1"/>
              </a:buClr>
              <a:buSzPts val="1836"/>
              <a:buFont typeface="Courier New"/>
              <a:buNone/>
            </a:pPr>
            <a:r>
              <a:rPr lang="en-US" sz="2500">
                <a:latin typeface="Comic Sans MS"/>
                <a:ea typeface="Comic Sans MS"/>
                <a:cs typeface="Comic Sans MS"/>
                <a:sym typeface="Comic Sans MS"/>
              </a:rPr>
              <a:t>End of Acorns school day is 3:10pm</a:t>
            </a:r>
            <a:endParaRPr sz="2500">
              <a:latin typeface="Comic Sans MS"/>
              <a:ea typeface="Comic Sans MS"/>
              <a:cs typeface="Comic Sans MS"/>
              <a:sym typeface="Comic Sans MS"/>
            </a:endParaRPr>
          </a:p>
          <a:p>
            <a:pPr marL="226123" marR="0" lvl="0" indent="0" algn="l" rtl="0">
              <a:lnSpc>
                <a:spcPct val="100000"/>
              </a:lnSpc>
              <a:spcBef>
                <a:spcPts val="0"/>
              </a:spcBef>
              <a:spcAft>
                <a:spcPts val="0"/>
              </a:spcAft>
              <a:buClr>
                <a:schemeClr val="accent1"/>
              </a:buClr>
              <a:buSzPts val="1836"/>
              <a:buFont typeface="Courier New"/>
              <a:buNone/>
            </a:pPr>
            <a:endParaRPr sz="2500">
              <a:latin typeface="Comic Sans MS"/>
              <a:ea typeface="Comic Sans MS"/>
              <a:cs typeface="Comic Sans MS"/>
              <a:sym typeface="Comic Sans MS"/>
            </a:endParaRPr>
          </a:p>
          <a:p>
            <a:pPr marL="365125" marR="0" lvl="0" indent="-139001" algn="l" rtl="0">
              <a:lnSpc>
                <a:spcPct val="100000"/>
              </a:lnSpc>
              <a:spcBef>
                <a:spcPts val="400"/>
              </a:spcBef>
              <a:spcAft>
                <a:spcPts val="0"/>
              </a:spcAft>
              <a:buClr>
                <a:schemeClr val="accent1"/>
              </a:buClr>
              <a:buSzPts val="1836"/>
              <a:buFont typeface="Courier New"/>
              <a:buNone/>
            </a:pPr>
            <a:endParaRPr sz="250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400"/>
              </a:spcBef>
              <a:spcAft>
                <a:spcPts val="0"/>
              </a:spcAft>
              <a:buNone/>
            </a:pPr>
            <a:r>
              <a:rPr lang="en-US" sz="2500" i="0" u="none" strike="noStrike" cap="none">
                <a:solidFill>
                  <a:schemeClr val="dk1"/>
                </a:solidFill>
                <a:latin typeface="Comic Sans MS"/>
                <a:ea typeface="Comic Sans MS"/>
                <a:cs typeface="Comic Sans MS"/>
                <a:sym typeface="Comic Sans MS"/>
              </a:rPr>
              <a:t>Breakfast Club: </a:t>
            </a:r>
            <a:r>
              <a:rPr lang="en-US" sz="2500" b="1" i="0" u="none" strike="noStrike" cap="none">
                <a:solidFill>
                  <a:schemeClr val="dk1"/>
                </a:solidFill>
                <a:latin typeface="Comic Sans MS"/>
                <a:ea typeface="Comic Sans MS"/>
                <a:cs typeface="Comic Sans MS"/>
                <a:sym typeface="Comic Sans MS"/>
              </a:rPr>
              <a:t>8.00 – 8.45am </a:t>
            </a:r>
            <a:r>
              <a:rPr lang="en-US" sz="2500" i="0" u="none" strike="noStrike" cap="none">
                <a:solidFill>
                  <a:srgbClr val="0070C0"/>
                </a:solidFill>
                <a:latin typeface="Comic Sans MS"/>
                <a:ea typeface="Comic Sans MS"/>
                <a:cs typeface="Comic Sans MS"/>
                <a:sym typeface="Comic Sans MS"/>
              </a:rPr>
              <a:t>£2.50</a:t>
            </a:r>
            <a:endParaRPr sz="2500" i="0" u="none" strike="noStrike" cap="none">
              <a:solidFill>
                <a:srgbClr val="0070C0"/>
              </a:solidFill>
              <a:latin typeface="Comic Sans MS"/>
              <a:ea typeface="Comic Sans MS"/>
              <a:cs typeface="Comic Sans MS"/>
              <a:sym typeface="Comic Sans MS"/>
            </a:endParaRPr>
          </a:p>
          <a:p>
            <a:pPr marL="0" marR="0" lvl="0" indent="0" algn="l" rtl="0">
              <a:lnSpc>
                <a:spcPct val="100000"/>
              </a:lnSpc>
              <a:spcBef>
                <a:spcPts val="400"/>
              </a:spcBef>
              <a:spcAft>
                <a:spcPts val="0"/>
              </a:spcAft>
              <a:buNone/>
            </a:pPr>
            <a:endParaRPr sz="2500">
              <a:solidFill>
                <a:srgbClr val="0070C0"/>
              </a:solidFill>
              <a:latin typeface="Comic Sans MS"/>
              <a:ea typeface="Comic Sans MS"/>
              <a:cs typeface="Comic Sans MS"/>
              <a:sym typeface="Comic Sans MS"/>
            </a:endParaRPr>
          </a:p>
          <a:p>
            <a:pPr marL="0" marR="0" lvl="0" indent="0" algn="l" rtl="0">
              <a:lnSpc>
                <a:spcPct val="100000"/>
              </a:lnSpc>
              <a:spcBef>
                <a:spcPts val="400"/>
              </a:spcBef>
              <a:spcAft>
                <a:spcPts val="0"/>
              </a:spcAft>
              <a:buNone/>
            </a:pPr>
            <a:r>
              <a:rPr lang="en-US" sz="2500" i="0" u="none" strike="noStrike" cap="none">
                <a:solidFill>
                  <a:schemeClr val="dk1"/>
                </a:solidFill>
                <a:latin typeface="Comic Sans MS"/>
                <a:ea typeface="Comic Sans MS"/>
                <a:cs typeface="Comic Sans MS"/>
                <a:sym typeface="Comic Sans MS"/>
              </a:rPr>
              <a:t>After School Club </a:t>
            </a:r>
            <a:r>
              <a:rPr lang="en-US" sz="2500" b="1" i="0" u="none" strike="noStrike" cap="none">
                <a:solidFill>
                  <a:schemeClr val="dk1"/>
                </a:solidFill>
                <a:latin typeface="Comic Sans MS"/>
                <a:ea typeface="Comic Sans MS"/>
                <a:cs typeface="Comic Sans MS"/>
                <a:sym typeface="Comic Sans MS"/>
              </a:rPr>
              <a:t>3.05 – 5.15pm </a:t>
            </a:r>
            <a:r>
              <a:rPr lang="en-US" sz="2500" i="0" u="none" strike="noStrike" cap="none">
                <a:solidFill>
                  <a:srgbClr val="0070C0"/>
                </a:solidFill>
                <a:latin typeface="Comic Sans MS"/>
                <a:ea typeface="Comic Sans MS"/>
                <a:cs typeface="Comic Sans MS"/>
                <a:sym typeface="Comic Sans MS"/>
              </a:rPr>
              <a:t>£7.70 (£5.50 per additional sibling)</a:t>
            </a:r>
            <a:r>
              <a:rPr lang="en-US" sz="2500" i="0" u="none" strike="noStrike" cap="none">
                <a:solidFill>
                  <a:schemeClr val="dk1"/>
                </a:solidFill>
                <a:latin typeface="Comic Sans MS"/>
                <a:ea typeface="Comic Sans MS"/>
                <a:cs typeface="Comic Sans MS"/>
                <a:sym typeface="Comic Sans MS"/>
              </a:rPr>
              <a:t> </a:t>
            </a:r>
            <a:endParaRPr sz="2500">
              <a:latin typeface="Comic Sans MS"/>
              <a:ea typeface="Comic Sans MS"/>
              <a:cs typeface="Comic Sans MS"/>
              <a:sym typeface="Comic Sans MS"/>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Quattrocento Sans"/>
              <a:ea typeface="Quattrocento Sans"/>
              <a:cs typeface="Quattrocento Sans"/>
              <a:sym typeface="Quattrocento Sans"/>
            </a:endParaRPr>
          </a:p>
        </p:txBody>
      </p:sp>
      <p:sp>
        <p:nvSpPr>
          <p:cNvPr id="176" name="Google Shape;176;g250333bdc65_3_0"/>
          <p:cNvSpPr txBox="1"/>
          <p:nvPr/>
        </p:nvSpPr>
        <p:spPr>
          <a:xfrm>
            <a:off x="0" y="0"/>
            <a:ext cx="634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a:solidFill>
                  <a:schemeClr val="dk1"/>
                </a:solidFill>
                <a:latin typeface="Schoolbell"/>
                <a:ea typeface="Schoolbell"/>
                <a:cs typeface="Schoolbell"/>
                <a:sym typeface="Schoolbell"/>
              </a:rPr>
              <a:t>Timings of the day</a:t>
            </a:r>
            <a:endParaRPr/>
          </a:p>
        </p:txBody>
      </p:sp>
      <p:pic>
        <p:nvPicPr>
          <p:cNvPr id="177" name="Google Shape;177;g250333bdc65_3_0"/>
          <p:cNvPicPr preferRelativeResize="0"/>
          <p:nvPr/>
        </p:nvPicPr>
        <p:blipFill>
          <a:blip r:embed="rId3">
            <a:alphaModFix/>
          </a:blip>
          <a:stretch>
            <a:fillRect/>
          </a:stretch>
        </p:blipFill>
        <p:spPr>
          <a:xfrm>
            <a:off x="6510874" y="447450"/>
            <a:ext cx="2187627" cy="2198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1114108" y="68889"/>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dirty="0">
                <a:solidFill>
                  <a:schemeClr val="dk1"/>
                </a:solidFill>
                <a:latin typeface="Kristen ITC" panose="03050502040202030202" pitchFamily="66" charset="0"/>
                <a:sym typeface="Caveat"/>
              </a:rPr>
              <a:t>Time to Learn Together</a:t>
            </a:r>
            <a:endParaRPr sz="3600" dirty="0">
              <a:latin typeface="Kristen ITC" panose="03050502040202030202" pitchFamily="66" charset="0"/>
            </a:endParaRPr>
          </a:p>
        </p:txBody>
      </p:sp>
      <p:sp>
        <p:nvSpPr>
          <p:cNvPr id="23" name="Google Shape;289;p23">
            <a:extLst>
              <a:ext uri="{FF2B5EF4-FFF2-40B4-BE49-F238E27FC236}">
                <a16:creationId xmlns:a16="http://schemas.microsoft.com/office/drawing/2014/main" id="{6420CD86-1DF2-493C-B10B-23A617817795}"/>
              </a:ext>
            </a:extLst>
          </p:cNvPr>
          <p:cNvSpPr txBox="1"/>
          <p:nvPr/>
        </p:nvSpPr>
        <p:spPr>
          <a:xfrm>
            <a:off x="-220882" y="3881545"/>
            <a:ext cx="2578613" cy="477013"/>
          </a:xfrm>
          <a:prstGeom prst="rect">
            <a:avLst/>
          </a:prstGeom>
          <a:noFill/>
          <a:ln>
            <a:noFill/>
          </a:ln>
        </p:spPr>
        <p:txBody>
          <a:bodyPr spcFirstLastPara="1" wrap="square" lIns="91425" tIns="45700" rIns="91425" bIns="45700" anchor="t" anchorCtr="0">
            <a:spAutoFit/>
          </a:bodyPr>
          <a:lstStyle/>
          <a:p>
            <a:pPr marL="365125" marR="0" lvl="0" rtl="0">
              <a:lnSpc>
                <a:spcPct val="100000"/>
              </a:lnSpc>
              <a:spcBef>
                <a:spcPts val="0"/>
              </a:spcBef>
              <a:spcAft>
                <a:spcPts val="0"/>
              </a:spcAft>
              <a:buClr>
                <a:schemeClr val="dk1"/>
              </a:buClr>
              <a:buSzPts val="2600"/>
              <a:buFont typeface="Quattrocento Sans"/>
              <a:buNone/>
            </a:pPr>
            <a:r>
              <a:rPr lang="en-GB" sz="2500" b="1" dirty="0">
                <a:solidFill>
                  <a:schemeClr val="tx1"/>
                </a:solidFill>
                <a:latin typeface="Comic Sans MS" panose="030F0702030302020204" pitchFamily="66" charset="0"/>
                <a:ea typeface="Quattrocento Sans"/>
                <a:cs typeface="Quattrocento Sans"/>
                <a:sym typeface="Quattrocento Sans"/>
              </a:rPr>
              <a:t>Huddle Time</a:t>
            </a:r>
            <a:endParaRPr sz="2500" dirty="0">
              <a:solidFill>
                <a:schemeClr val="tx1"/>
              </a:solidFill>
              <a:latin typeface="Comic Sans MS" panose="030F0702030302020204" pitchFamily="66" charset="0"/>
            </a:endParaRPr>
          </a:p>
        </p:txBody>
      </p:sp>
      <p:pic>
        <p:nvPicPr>
          <p:cNvPr id="12" name="Picture 11">
            <a:extLst>
              <a:ext uri="{FF2B5EF4-FFF2-40B4-BE49-F238E27FC236}">
                <a16:creationId xmlns:a16="http://schemas.microsoft.com/office/drawing/2014/main" id="{55A1CAA6-9F3A-4382-94AB-4F9A6C8BD9EF}"/>
              </a:ext>
            </a:extLst>
          </p:cNvPr>
          <p:cNvPicPr/>
          <p:nvPr/>
        </p:nvPicPr>
        <p:blipFill>
          <a:blip r:embed="rId3">
            <a:extLst>
              <a:ext uri="{28A0092B-C50C-407E-A947-70E740481C1C}">
                <a14:useLocalDpi xmlns:a14="http://schemas.microsoft.com/office/drawing/2010/main" val="0"/>
              </a:ext>
            </a:extLst>
          </a:blip>
          <a:stretch>
            <a:fillRect/>
          </a:stretch>
        </p:blipFill>
        <p:spPr>
          <a:xfrm>
            <a:off x="2292728" y="3974469"/>
            <a:ext cx="2889886" cy="2735374"/>
          </a:xfrm>
          <a:prstGeom prst="rect">
            <a:avLst/>
          </a:prstGeom>
        </p:spPr>
      </p:pic>
      <p:pic>
        <p:nvPicPr>
          <p:cNvPr id="13" name="Picture 12">
            <a:extLst>
              <a:ext uri="{FF2B5EF4-FFF2-40B4-BE49-F238E27FC236}">
                <a16:creationId xmlns:a16="http://schemas.microsoft.com/office/drawing/2014/main" id="{338C0F70-B82B-45C7-AD55-B80961309C32}"/>
              </a:ext>
            </a:extLst>
          </p:cNvPr>
          <p:cNvPicPr/>
          <p:nvPr/>
        </p:nvPicPr>
        <p:blipFill rotWithShape="1">
          <a:blip r:embed="rId4">
            <a:extLst>
              <a:ext uri="{28A0092B-C50C-407E-A947-70E740481C1C}">
                <a14:useLocalDpi xmlns:a14="http://schemas.microsoft.com/office/drawing/2010/main" val="0"/>
              </a:ext>
            </a:extLst>
          </a:blip>
          <a:srcRect t="148" b="13577"/>
          <a:stretch/>
        </p:blipFill>
        <p:spPr bwMode="auto">
          <a:xfrm>
            <a:off x="5341327" y="3957798"/>
            <a:ext cx="3566354" cy="2735374"/>
          </a:xfrm>
          <a:prstGeom prst="rect">
            <a:avLst/>
          </a:prstGeom>
          <a:ln>
            <a:noFill/>
          </a:ln>
          <a:extLst>
            <a:ext uri="{53640926-AAD7-44D8-BBD7-CCE9431645EC}">
              <a14:shadowObscured xmlns:a14="http://schemas.microsoft.com/office/drawing/2010/main"/>
            </a:ext>
          </a:extLst>
        </p:spPr>
      </p:pic>
      <p:sp>
        <p:nvSpPr>
          <p:cNvPr id="14" name="Google Shape;289;p23">
            <a:extLst>
              <a:ext uri="{FF2B5EF4-FFF2-40B4-BE49-F238E27FC236}">
                <a16:creationId xmlns:a16="http://schemas.microsoft.com/office/drawing/2014/main" id="{76ECD8BE-E6C1-42E0-9AE5-4FBD631F842E}"/>
              </a:ext>
            </a:extLst>
          </p:cNvPr>
          <p:cNvSpPr txBox="1"/>
          <p:nvPr/>
        </p:nvSpPr>
        <p:spPr>
          <a:xfrm>
            <a:off x="6305754" y="3473942"/>
            <a:ext cx="2578613" cy="477013"/>
          </a:xfrm>
          <a:prstGeom prst="rect">
            <a:avLst/>
          </a:prstGeom>
          <a:noFill/>
          <a:ln>
            <a:noFill/>
          </a:ln>
        </p:spPr>
        <p:txBody>
          <a:bodyPr spcFirstLastPara="1" wrap="square" lIns="91425" tIns="45700" rIns="91425" bIns="45700" anchor="t" anchorCtr="0">
            <a:spAutoFit/>
          </a:bodyPr>
          <a:lstStyle/>
          <a:p>
            <a:pPr marL="365125" marR="0" lvl="0" rtl="0">
              <a:lnSpc>
                <a:spcPct val="100000"/>
              </a:lnSpc>
              <a:spcBef>
                <a:spcPts val="0"/>
              </a:spcBef>
              <a:spcAft>
                <a:spcPts val="0"/>
              </a:spcAft>
              <a:buClr>
                <a:schemeClr val="dk1"/>
              </a:buClr>
              <a:buSzPts val="2600"/>
              <a:buFont typeface="Quattrocento Sans"/>
              <a:buNone/>
            </a:pPr>
            <a:r>
              <a:rPr lang="en-GB" sz="2500" b="1" dirty="0">
                <a:solidFill>
                  <a:schemeClr val="tx1"/>
                </a:solidFill>
                <a:latin typeface="Comic Sans MS" panose="030F0702030302020204" pitchFamily="66" charset="0"/>
                <a:ea typeface="Quattrocento Sans"/>
                <a:cs typeface="Quattrocento Sans"/>
                <a:sym typeface="Quattrocento Sans"/>
              </a:rPr>
              <a:t>Carpet Time</a:t>
            </a:r>
            <a:endParaRPr sz="2500" dirty="0">
              <a:solidFill>
                <a:schemeClr val="tx1"/>
              </a:solidFill>
              <a:latin typeface="Comic Sans MS" panose="030F0702030302020204" pitchFamily="66" charset="0"/>
            </a:endParaRPr>
          </a:p>
        </p:txBody>
      </p:sp>
      <p:pic>
        <p:nvPicPr>
          <p:cNvPr id="10" name="Picture 9">
            <a:extLst>
              <a:ext uri="{FF2B5EF4-FFF2-40B4-BE49-F238E27FC236}">
                <a16:creationId xmlns:a16="http://schemas.microsoft.com/office/drawing/2014/main" id="{9F348FEE-653F-423B-8193-574F076E1E70}"/>
              </a:ext>
            </a:extLst>
          </p:cNvPr>
          <p:cNvPicPr>
            <a:picLocks noChangeAspect="1"/>
          </p:cNvPicPr>
          <p:nvPr/>
        </p:nvPicPr>
        <p:blipFill>
          <a:blip r:embed="rId5"/>
          <a:stretch>
            <a:fillRect/>
          </a:stretch>
        </p:blipFill>
        <p:spPr>
          <a:xfrm>
            <a:off x="7324115" y="523086"/>
            <a:ext cx="1238602" cy="1270634"/>
          </a:xfrm>
          <a:prstGeom prst="rect">
            <a:avLst/>
          </a:prstGeom>
        </p:spPr>
      </p:pic>
      <p:pic>
        <p:nvPicPr>
          <p:cNvPr id="16" name="Picture 15">
            <a:extLst>
              <a:ext uri="{FF2B5EF4-FFF2-40B4-BE49-F238E27FC236}">
                <a16:creationId xmlns:a16="http://schemas.microsoft.com/office/drawing/2014/main" id="{55D1308C-85C1-4520-9308-9049D502ADCF}"/>
              </a:ext>
            </a:extLst>
          </p:cNvPr>
          <p:cNvPicPr>
            <a:picLocks noChangeAspect="1"/>
          </p:cNvPicPr>
          <p:nvPr/>
        </p:nvPicPr>
        <p:blipFill>
          <a:blip r:embed="rId6"/>
          <a:stretch>
            <a:fillRect/>
          </a:stretch>
        </p:blipFill>
        <p:spPr>
          <a:xfrm>
            <a:off x="5988492" y="556427"/>
            <a:ext cx="1231312" cy="1231310"/>
          </a:xfrm>
          <a:prstGeom prst="rect">
            <a:avLst/>
          </a:prstGeom>
        </p:spPr>
      </p:pic>
      <p:pic>
        <p:nvPicPr>
          <p:cNvPr id="18" name="Picture 17">
            <a:extLst>
              <a:ext uri="{FF2B5EF4-FFF2-40B4-BE49-F238E27FC236}">
                <a16:creationId xmlns:a16="http://schemas.microsoft.com/office/drawing/2014/main" id="{059FD2AF-D14F-4D1C-889C-B077E7E5C248}"/>
              </a:ext>
            </a:extLst>
          </p:cNvPr>
          <p:cNvPicPr>
            <a:picLocks noChangeAspect="1"/>
          </p:cNvPicPr>
          <p:nvPr/>
        </p:nvPicPr>
        <p:blipFill>
          <a:blip r:embed="rId7"/>
          <a:stretch>
            <a:fillRect/>
          </a:stretch>
        </p:blipFill>
        <p:spPr>
          <a:xfrm>
            <a:off x="7324115" y="1857375"/>
            <a:ext cx="1226356" cy="1291472"/>
          </a:xfrm>
          <a:prstGeom prst="rect">
            <a:avLst/>
          </a:prstGeom>
        </p:spPr>
      </p:pic>
      <p:pic>
        <p:nvPicPr>
          <p:cNvPr id="20" name="Picture 19">
            <a:extLst>
              <a:ext uri="{FF2B5EF4-FFF2-40B4-BE49-F238E27FC236}">
                <a16:creationId xmlns:a16="http://schemas.microsoft.com/office/drawing/2014/main" id="{E197A925-E119-456D-8C29-364FD7C5FE0D}"/>
              </a:ext>
            </a:extLst>
          </p:cNvPr>
          <p:cNvPicPr>
            <a:picLocks noChangeAspect="1"/>
          </p:cNvPicPr>
          <p:nvPr/>
        </p:nvPicPr>
        <p:blipFill>
          <a:blip r:embed="rId8"/>
          <a:stretch>
            <a:fillRect/>
          </a:stretch>
        </p:blipFill>
        <p:spPr>
          <a:xfrm>
            <a:off x="5952691" y="1845933"/>
            <a:ext cx="1302914" cy="1302914"/>
          </a:xfrm>
          <a:prstGeom prst="rect">
            <a:avLst/>
          </a:prstGeom>
        </p:spPr>
      </p:pic>
      <p:pic>
        <p:nvPicPr>
          <p:cNvPr id="25" name="Google Shape;305;p24" descr="Bridgemere CE Primary School Phonics - Read, Write, Inc">
            <a:extLst>
              <a:ext uri="{FF2B5EF4-FFF2-40B4-BE49-F238E27FC236}">
                <a16:creationId xmlns:a16="http://schemas.microsoft.com/office/drawing/2014/main" id="{08179995-6619-429E-B38A-84B310054730}"/>
              </a:ext>
            </a:extLst>
          </p:cNvPr>
          <p:cNvPicPr preferRelativeResize="0"/>
          <p:nvPr/>
        </p:nvPicPr>
        <p:blipFill rotWithShape="1">
          <a:blip r:embed="rId9">
            <a:alphaModFix/>
          </a:blip>
          <a:srcRect/>
          <a:stretch/>
        </p:blipFill>
        <p:spPr>
          <a:xfrm rot="14797096">
            <a:off x="296496" y="4563831"/>
            <a:ext cx="1281625" cy="1265896"/>
          </a:xfrm>
          <a:prstGeom prst="rect">
            <a:avLst/>
          </a:prstGeom>
          <a:noFill/>
          <a:ln>
            <a:noFill/>
          </a:ln>
        </p:spPr>
      </p:pic>
      <p:pic>
        <p:nvPicPr>
          <p:cNvPr id="26" name="Google Shape;304;p24" descr="Read Write Inc - High View Primary Learning Centre">
            <a:extLst>
              <a:ext uri="{FF2B5EF4-FFF2-40B4-BE49-F238E27FC236}">
                <a16:creationId xmlns:a16="http://schemas.microsoft.com/office/drawing/2014/main" id="{D8F6F2EF-9DB6-411B-B69E-21C8372DBB7D}"/>
              </a:ext>
            </a:extLst>
          </p:cNvPr>
          <p:cNvPicPr preferRelativeResize="0"/>
          <p:nvPr/>
        </p:nvPicPr>
        <p:blipFill rotWithShape="1">
          <a:blip r:embed="rId10">
            <a:alphaModFix/>
          </a:blip>
          <a:srcRect/>
          <a:stretch/>
        </p:blipFill>
        <p:spPr>
          <a:xfrm>
            <a:off x="236318" y="6036158"/>
            <a:ext cx="1401981" cy="673685"/>
          </a:xfrm>
          <a:prstGeom prst="rect">
            <a:avLst/>
          </a:prstGeom>
          <a:noFill/>
          <a:ln>
            <a:noFill/>
          </a:ln>
        </p:spPr>
      </p:pic>
      <p:pic>
        <p:nvPicPr>
          <p:cNvPr id="5" name="Picture 4">
            <a:extLst>
              <a:ext uri="{FF2B5EF4-FFF2-40B4-BE49-F238E27FC236}">
                <a16:creationId xmlns:a16="http://schemas.microsoft.com/office/drawing/2014/main" id="{01C7A3DE-8438-4B7D-9EB7-9B0698BEA54A}"/>
              </a:ext>
            </a:extLst>
          </p:cNvPr>
          <p:cNvPicPr>
            <a:picLocks noChangeAspect="1"/>
          </p:cNvPicPr>
          <p:nvPr/>
        </p:nvPicPr>
        <p:blipFill>
          <a:blip r:embed="rId11"/>
          <a:stretch>
            <a:fillRect/>
          </a:stretch>
        </p:blipFill>
        <p:spPr>
          <a:xfrm>
            <a:off x="337246" y="821842"/>
            <a:ext cx="3400425" cy="2571750"/>
          </a:xfrm>
          <a:prstGeom prst="rect">
            <a:avLst/>
          </a:prstGeom>
        </p:spPr>
      </p:pic>
    </p:spTree>
    <p:extLst>
      <p:ext uri="{BB962C8B-B14F-4D97-AF65-F5344CB8AC3E}">
        <p14:creationId xmlns:p14="http://schemas.microsoft.com/office/powerpoint/2010/main" val="6978569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180658" y="183189"/>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dirty="0">
                <a:solidFill>
                  <a:schemeClr val="dk1"/>
                </a:solidFill>
                <a:latin typeface="Kristen ITC" panose="03050502040202030202" pitchFamily="66" charset="0"/>
                <a:sym typeface="Caveat"/>
              </a:rPr>
              <a:t>Busy Time: Learning through play</a:t>
            </a:r>
            <a:endParaRPr sz="3600" dirty="0">
              <a:latin typeface="Kristen ITC" panose="03050502040202030202" pitchFamily="66" charset="0"/>
            </a:endParaRPr>
          </a:p>
        </p:txBody>
      </p:sp>
      <p:pic>
        <p:nvPicPr>
          <p:cNvPr id="15" name="Picture 14">
            <a:extLst>
              <a:ext uri="{FF2B5EF4-FFF2-40B4-BE49-F238E27FC236}">
                <a16:creationId xmlns:a16="http://schemas.microsoft.com/office/drawing/2014/main" id="{DFA4B862-205F-40F1-B707-E25A3E450FC9}"/>
              </a:ext>
            </a:extLst>
          </p:cNvPr>
          <p:cNvPicPr>
            <a:picLocks noChangeAspect="1"/>
          </p:cNvPicPr>
          <p:nvPr/>
        </p:nvPicPr>
        <p:blipFill>
          <a:blip r:embed="rId3"/>
          <a:stretch>
            <a:fillRect/>
          </a:stretch>
        </p:blipFill>
        <p:spPr>
          <a:xfrm>
            <a:off x="3736566" y="4057649"/>
            <a:ext cx="2721384" cy="2664785"/>
          </a:xfrm>
          <a:prstGeom prst="rect">
            <a:avLst/>
          </a:prstGeom>
        </p:spPr>
      </p:pic>
      <p:pic>
        <p:nvPicPr>
          <p:cNvPr id="19" name="Picture 18">
            <a:extLst>
              <a:ext uri="{FF2B5EF4-FFF2-40B4-BE49-F238E27FC236}">
                <a16:creationId xmlns:a16="http://schemas.microsoft.com/office/drawing/2014/main" id="{0410B666-5382-44CE-A572-ED385D35F20D}"/>
              </a:ext>
            </a:extLst>
          </p:cNvPr>
          <p:cNvPicPr/>
          <p:nvPr/>
        </p:nvPicPr>
        <p:blipFill rotWithShape="1">
          <a:blip r:embed="rId4">
            <a:extLst>
              <a:ext uri="{28A0092B-C50C-407E-A947-70E740481C1C}">
                <a14:useLocalDpi xmlns:a14="http://schemas.microsoft.com/office/drawing/2010/main" val="0"/>
              </a:ext>
            </a:extLst>
          </a:blip>
          <a:srcRect b="5253"/>
          <a:stretch/>
        </p:blipFill>
        <p:spPr>
          <a:xfrm>
            <a:off x="3842794" y="942238"/>
            <a:ext cx="2111969" cy="2933698"/>
          </a:xfrm>
          <a:prstGeom prst="rect">
            <a:avLst/>
          </a:prstGeom>
        </p:spPr>
      </p:pic>
      <p:pic>
        <p:nvPicPr>
          <p:cNvPr id="21" name="Picture 20">
            <a:extLst>
              <a:ext uri="{FF2B5EF4-FFF2-40B4-BE49-F238E27FC236}">
                <a16:creationId xmlns:a16="http://schemas.microsoft.com/office/drawing/2014/main" id="{F9B1EAFF-1370-4ABA-B38D-6C1B9A9A8800}"/>
              </a:ext>
            </a:extLst>
          </p:cNvPr>
          <p:cNvPicPr/>
          <p:nvPr/>
        </p:nvPicPr>
        <p:blipFill>
          <a:blip r:embed="rId5">
            <a:extLst>
              <a:ext uri="{28A0092B-C50C-407E-A947-70E740481C1C}">
                <a14:useLocalDpi xmlns:a14="http://schemas.microsoft.com/office/drawing/2010/main" val="0"/>
              </a:ext>
            </a:extLst>
          </a:blip>
          <a:stretch>
            <a:fillRect/>
          </a:stretch>
        </p:blipFill>
        <p:spPr>
          <a:xfrm>
            <a:off x="400050" y="4057649"/>
            <a:ext cx="3139557" cy="2712411"/>
          </a:xfrm>
          <a:prstGeom prst="rect">
            <a:avLst/>
          </a:prstGeom>
        </p:spPr>
      </p:pic>
      <p:pic>
        <p:nvPicPr>
          <p:cNvPr id="22" name="Picture 21">
            <a:extLst>
              <a:ext uri="{FF2B5EF4-FFF2-40B4-BE49-F238E27FC236}">
                <a16:creationId xmlns:a16="http://schemas.microsoft.com/office/drawing/2014/main" id="{2DF5EEB4-8ECF-4741-A020-C9E82BD36DA6}"/>
              </a:ext>
            </a:extLst>
          </p:cNvPr>
          <p:cNvPicPr/>
          <p:nvPr/>
        </p:nvPicPr>
        <p:blipFill rotWithShape="1">
          <a:blip r:embed="rId6">
            <a:extLst>
              <a:ext uri="{28A0092B-C50C-407E-A947-70E740481C1C}">
                <a14:useLocalDpi xmlns:a14="http://schemas.microsoft.com/office/drawing/2010/main" val="0"/>
              </a:ext>
            </a:extLst>
          </a:blip>
          <a:srcRect l="931" r="22153"/>
          <a:stretch/>
        </p:blipFill>
        <p:spPr bwMode="auto">
          <a:xfrm>
            <a:off x="6155460" y="961287"/>
            <a:ext cx="2721384" cy="2901252"/>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657C4079-E5B4-47C6-8F30-8EAF92E9D41A}"/>
              </a:ext>
            </a:extLst>
          </p:cNvPr>
          <p:cNvPicPr/>
          <p:nvPr/>
        </p:nvPicPr>
        <p:blipFill>
          <a:blip r:embed="rId7">
            <a:extLst>
              <a:ext uri="{28A0092B-C50C-407E-A947-70E740481C1C}">
                <a14:useLocalDpi xmlns:a14="http://schemas.microsoft.com/office/drawing/2010/main" val="0"/>
              </a:ext>
            </a:extLst>
          </a:blip>
          <a:stretch>
            <a:fillRect/>
          </a:stretch>
        </p:blipFill>
        <p:spPr>
          <a:xfrm>
            <a:off x="6638261" y="4057648"/>
            <a:ext cx="2238583" cy="2664785"/>
          </a:xfrm>
          <a:prstGeom prst="rect">
            <a:avLst/>
          </a:prstGeom>
        </p:spPr>
      </p:pic>
      <p:pic>
        <p:nvPicPr>
          <p:cNvPr id="25" name="Picture 24" descr="Rainbow Background Png - Transparent Background Rainbow Clipart ...">
            <a:extLst>
              <a:ext uri="{FF2B5EF4-FFF2-40B4-BE49-F238E27FC236}">
                <a16:creationId xmlns:a16="http://schemas.microsoft.com/office/drawing/2014/main" id="{D9B8107A-D28B-4738-9442-F5A872854CC4}"/>
              </a:ext>
            </a:extLst>
          </p:cNvPr>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727888">
            <a:off x="8150231" y="77518"/>
            <a:ext cx="976073" cy="671122"/>
          </a:xfrm>
          <a:prstGeom prst="rect">
            <a:avLst/>
          </a:prstGeom>
          <a:noFill/>
        </p:spPr>
      </p:pic>
      <p:pic>
        <p:nvPicPr>
          <p:cNvPr id="26" name="Picture 25" descr="Brown star illustration, Star Watercolor painting , stars ...">
            <a:extLst>
              <a:ext uri="{FF2B5EF4-FFF2-40B4-BE49-F238E27FC236}">
                <a16:creationId xmlns:a16="http://schemas.microsoft.com/office/drawing/2014/main" id="{FD9E141D-C0E9-49C5-84D8-1D39DC95A2A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00296">
            <a:off x="7596287" y="171863"/>
            <a:ext cx="793672" cy="789327"/>
          </a:xfrm>
          <a:prstGeom prst="rect">
            <a:avLst/>
          </a:prstGeom>
          <a:noFill/>
        </p:spPr>
      </p:pic>
      <p:pic>
        <p:nvPicPr>
          <p:cNvPr id="27" name="Picture 26">
            <a:extLst>
              <a:ext uri="{FF2B5EF4-FFF2-40B4-BE49-F238E27FC236}">
                <a16:creationId xmlns:a16="http://schemas.microsoft.com/office/drawing/2014/main" id="{355673E0-BB71-4840-964E-689D77908C9B}"/>
              </a:ext>
            </a:extLst>
          </p:cNvPr>
          <p:cNvPicPr/>
          <p:nvPr/>
        </p:nvPicPr>
        <p:blipFill rotWithShape="1">
          <a:blip r:embed="rId10" cstate="print">
            <a:extLst>
              <a:ext uri="{28A0092B-C50C-407E-A947-70E740481C1C}">
                <a14:useLocalDpi xmlns:a14="http://schemas.microsoft.com/office/drawing/2010/main" val="0"/>
              </a:ext>
            </a:extLst>
          </a:blip>
          <a:srcRect l="28584"/>
          <a:stretch/>
        </p:blipFill>
        <p:spPr>
          <a:xfrm>
            <a:off x="400051" y="961288"/>
            <a:ext cx="3257126" cy="2895968"/>
          </a:xfrm>
          <a:prstGeom prst="rect">
            <a:avLst/>
          </a:prstGeom>
        </p:spPr>
      </p:pic>
    </p:spTree>
    <p:extLst>
      <p:ext uri="{BB962C8B-B14F-4D97-AF65-F5344CB8AC3E}">
        <p14:creationId xmlns:p14="http://schemas.microsoft.com/office/powerpoint/2010/main" val="17563378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180658" y="183189"/>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dirty="0">
                <a:solidFill>
                  <a:schemeClr val="dk1"/>
                </a:solidFill>
                <a:latin typeface="Kristen ITC" panose="03050502040202030202" pitchFamily="66" charset="0"/>
                <a:sym typeface="Caveat"/>
              </a:rPr>
              <a:t>Busy Time: Learning through play</a:t>
            </a:r>
            <a:endParaRPr sz="3600" dirty="0">
              <a:latin typeface="Kristen ITC" panose="03050502040202030202" pitchFamily="66" charset="0"/>
            </a:endParaRPr>
          </a:p>
        </p:txBody>
      </p:sp>
      <p:pic>
        <p:nvPicPr>
          <p:cNvPr id="8" name="Picture 7">
            <a:extLst>
              <a:ext uri="{FF2B5EF4-FFF2-40B4-BE49-F238E27FC236}">
                <a16:creationId xmlns:a16="http://schemas.microsoft.com/office/drawing/2014/main" id="{6D094DC8-6953-4FF0-B9CF-B59FB39F785B}"/>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9539" b="4006"/>
          <a:stretch/>
        </p:blipFill>
        <p:spPr bwMode="auto">
          <a:xfrm rot="10800000">
            <a:off x="242887" y="1050238"/>
            <a:ext cx="3322916" cy="2474012"/>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28BC27D-91AF-4489-B121-DB1C17AE9FAC}"/>
              </a:ext>
            </a:extLst>
          </p:cNvPr>
          <p:cNvPicPr>
            <a:picLocks noChangeAspect="1"/>
          </p:cNvPicPr>
          <p:nvPr/>
        </p:nvPicPr>
        <p:blipFill>
          <a:blip r:embed="rId5"/>
          <a:stretch>
            <a:fillRect/>
          </a:stretch>
        </p:blipFill>
        <p:spPr>
          <a:xfrm>
            <a:off x="242887" y="3695699"/>
            <a:ext cx="3322917" cy="2956561"/>
          </a:xfrm>
          <a:prstGeom prst="rect">
            <a:avLst/>
          </a:prstGeom>
        </p:spPr>
      </p:pic>
      <p:pic>
        <p:nvPicPr>
          <p:cNvPr id="10" name="Picture 9">
            <a:extLst>
              <a:ext uri="{FF2B5EF4-FFF2-40B4-BE49-F238E27FC236}">
                <a16:creationId xmlns:a16="http://schemas.microsoft.com/office/drawing/2014/main" id="{9EE05A51-D024-430A-BE0D-BF5A28682752}"/>
              </a:ext>
            </a:extLst>
          </p:cNvPr>
          <p:cNvPicPr/>
          <p:nvPr/>
        </p:nvPicPr>
        <p:blipFill>
          <a:blip r:embed="rId6">
            <a:extLst>
              <a:ext uri="{28A0092B-C50C-407E-A947-70E740481C1C}">
                <a14:useLocalDpi xmlns:a14="http://schemas.microsoft.com/office/drawing/2010/main" val="0"/>
              </a:ext>
            </a:extLst>
          </a:blip>
          <a:stretch>
            <a:fillRect/>
          </a:stretch>
        </p:blipFill>
        <p:spPr>
          <a:xfrm>
            <a:off x="5953443" y="1050238"/>
            <a:ext cx="2947670" cy="2933699"/>
          </a:xfrm>
          <a:prstGeom prst="rect">
            <a:avLst/>
          </a:prstGeom>
        </p:spPr>
      </p:pic>
      <p:pic>
        <p:nvPicPr>
          <p:cNvPr id="3" name="Picture 2">
            <a:extLst>
              <a:ext uri="{FF2B5EF4-FFF2-40B4-BE49-F238E27FC236}">
                <a16:creationId xmlns:a16="http://schemas.microsoft.com/office/drawing/2014/main" id="{AEE196C6-DB8B-487D-866B-44C2910524B4}"/>
              </a:ext>
            </a:extLst>
          </p:cNvPr>
          <p:cNvPicPr>
            <a:picLocks noChangeAspect="1"/>
          </p:cNvPicPr>
          <p:nvPr/>
        </p:nvPicPr>
        <p:blipFill rotWithShape="1">
          <a:blip r:embed="rId7"/>
          <a:srcRect t="20282"/>
          <a:stretch/>
        </p:blipFill>
        <p:spPr>
          <a:xfrm>
            <a:off x="3702090" y="4166119"/>
            <a:ext cx="2846829" cy="2522919"/>
          </a:xfrm>
          <a:prstGeom prst="rect">
            <a:avLst/>
          </a:prstGeom>
        </p:spPr>
      </p:pic>
      <p:pic>
        <p:nvPicPr>
          <p:cNvPr id="5" name="Picture 4">
            <a:extLst>
              <a:ext uri="{FF2B5EF4-FFF2-40B4-BE49-F238E27FC236}">
                <a16:creationId xmlns:a16="http://schemas.microsoft.com/office/drawing/2014/main" id="{2CD84B72-6393-443A-BD13-89B74B35822A}"/>
              </a:ext>
            </a:extLst>
          </p:cNvPr>
          <p:cNvPicPr>
            <a:picLocks noChangeAspect="1"/>
          </p:cNvPicPr>
          <p:nvPr/>
        </p:nvPicPr>
        <p:blipFill>
          <a:blip r:embed="rId8"/>
          <a:stretch>
            <a:fillRect/>
          </a:stretch>
        </p:blipFill>
        <p:spPr>
          <a:xfrm>
            <a:off x="6685205" y="4166119"/>
            <a:ext cx="2215908" cy="2486141"/>
          </a:xfrm>
          <a:prstGeom prst="rect">
            <a:avLst/>
          </a:prstGeom>
        </p:spPr>
      </p:pic>
      <p:pic>
        <p:nvPicPr>
          <p:cNvPr id="7" name="Picture 6">
            <a:extLst>
              <a:ext uri="{FF2B5EF4-FFF2-40B4-BE49-F238E27FC236}">
                <a16:creationId xmlns:a16="http://schemas.microsoft.com/office/drawing/2014/main" id="{03E72E3C-DF01-4B21-BB84-930A17DB0D13}"/>
              </a:ext>
            </a:extLst>
          </p:cNvPr>
          <p:cNvPicPr>
            <a:picLocks noChangeAspect="1"/>
          </p:cNvPicPr>
          <p:nvPr/>
        </p:nvPicPr>
        <p:blipFill>
          <a:blip r:embed="rId9"/>
          <a:stretch>
            <a:fillRect/>
          </a:stretch>
        </p:blipFill>
        <p:spPr>
          <a:xfrm>
            <a:off x="3791964" y="1050238"/>
            <a:ext cx="1935317" cy="2933699"/>
          </a:xfrm>
          <a:prstGeom prst="rect">
            <a:avLst/>
          </a:prstGeom>
        </p:spPr>
      </p:pic>
    </p:spTree>
    <p:extLst>
      <p:ext uri="{BB962C8B-B14F-4D97-AF65-F5344CB8AC3E}">
        <p14:creationId xmlns:p14="http://schemas.microsoft.com/office/powerpoint/2010/main" val="52618244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1321397" y="70133"/>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dirty="0">
                <a:solidFill>
                  <a:schemeClr val="dk1"/>
                </a:solidFill>
                <a:latin typeface="Kristen ITC" panose="03050502040202030202" pitchFamily="66" charset="0"/>
                <a:sym typeface="Caveat"/>
              </a:rPr>
              <a:t>Learning led by an adult</a:t>
            </a:r>
            <a:endParaRPr sz="3600" dirty="0">
              <a:latin typeface="Kristen ITC" panose="03050502040202030202" pitchFamily="66" charset="0"/>
            </a:endParaRPr>
          </a:p>
        </p:txBody>
      </p:sp>
      <p:pic>
        <p:nvPicPr>
          <p:cNvPr id="12" name="Picture 11">
            <a:extLst>
              <a:ext uri="{FF2B5EF4-FFF2-40B4-BE49-F238E27FC236}">
                <a16:creationId xmlns:a16="http://schemas.microsoft.com/office/drawing/2014/main" id="{62284284-DB3E-4A96-88FA-1C73FE85AB77}"/>
              </a:ext>
            </a:extLst>
          </p:cNvPr>
          <p:cNvPicPr/>
          <p:nvPr/>
        </p:nvPicPr>
        <p:blipFill rotWithShape="1">
          <a:blip r:embed="rId3">
            <a:extLst>
              <a:ext uri="{28A0092B-C50C-407E-A947-70E740481C1C}">
                <a14:useLocalDpi xmlns:a14="http://schemas.microsoft.com/office/drawing/2010/main" val="0"/>
              </a:ext>
            </a:extLst>
          </a:blip>
          <a:srcRect r="6448"/>
          <a:stretch/>
        </p:blipFill>
        <p:spPr>
          <a:xfrm>
            <a:off x="6315309" y="81954"/>
            <a:ext cx="2619023" cy="2976680"/>
          </a:xfrm>
          <a:prstGeom prst="rect">
            <a:avLst/>
          </a:prstGeom>
        </p:spPr>
      </p:pic>
      <p:pic>
        <p:nvPicPr>
          <p:cNvPr id="19" name="Picture 18">
            <a:extLst>
              <a:ext uri="{FF2B5EF4-FFF2-40B4-BE49-F238E27FC236}">
                <a16:creationId xmlns:a16="http://schemas.microsoft.com/office/drawing/2014/main" id="{64008501-C11C-4DAA-A739-D326670634D1}"/>
              </a:ext>
            </a:extLst>
          </p:cNvPr>
          <p:cNvPicPr/>
          <p:nvPr/>
        </p:nvPicPr>
        <p:blipFill rotWithShape="1">
          <a:blip r:embed="rId4">
            <a:extLst>
              <a:ext uri="{28A0092B-C50C-407E-A947-70E740481C1C}">
                <a14:useLocalDpi xmlns:a14="http://schemas.microsoft.com/office/drawing/2010/main" val="0"/>
              </a:ext>
            </a:extLst>
          </a:blip>
          <a:srcRect t="4516" b="-4516"/>
          <a:stretch/>
        </p:blipFill>
        <p:spPr>
          <a:xfrm>
            <a:off x="603746" y="4090614"/>
            <a:ext cx="2189657" cy="2698993"/>
          </a:xfrm>
          <a:prstGeom prst="rect">
            <a:avLst/>
          </a:prstGeom>
        </p:spPr>
      </p:pic>
      <p:pic>
        <p:nvPicPr>
          <p:cNvPr id="20" name="Picture 19">
            <a:extLst>
              <a:ext uri="{FF2B5EF4-FFF2-40B4-BE49-F238E27FC236}">
                <a16:creationId xmlns:a16="http://schemas.microsoft.com/office/drawing/2014/main" id="{B4C75E4E-7512-4ED6-840B-1EE53E7EE5BD}"/>
              </a:ext>
            </a:extLst>
          </p:cNvPr>
          <p:cNvPicPr/>
          <p:nvPr/>
        </p:nvPicPr>
        <p:blipFill>
          <a:blip r:embed="rId5">
            <a:extLst>
              <a:ext uri="{28A0092B-C50C-407E-A947-70E740481C1C}">
                <a14:useLocalDpi xmlns:a14="http://schemas.microsoft.com/office/drawing/2010/main" val="0"/>
              </a:ext>
            </a:extLst>
          </a:blip>
          <a:stretch>
            <a:fillRect/>
          </a:stretch>
        </p:blipFill>
        <p:spPr>
          <a:xfrm>
            <a:off x="160172" y="879654"/>
            <a:ext cx="3236595" cy="3040380"/>
          </a:xfrm>
          <a:prstGeom prst="rect">
            <a:avLst/>
          </a:prstGeom>
        </p:spPr>
      </p:pic>
      <p:pic>
        <p:nvPicPr>
          <p:cNvPr id="26" name="Picture 25">
            <a:extLst>
              <a:ext uri="{FF2B5EF4-FFF2-40B4-BE49-F238E27FC236}">
                <a16:creationId xmlns:a16="http://schemas.microsoft.com/office/drawing/2014/main" id="{D2B52AAD-B655-42B5-AF0C-0C3A684A9362}"/>
              </a:ext>
            </a:extLst>
          </p:cNvPr>
          <p:cNvPicPr/>
          <p:nvPr/>
        </p:nvPicPr>
        <p:blipFill rotWithShape="1">
          <a:blip r:embed="rId6" cstate="print">
            <a:extLst>
              <a:ext uri="{28A0092B-C50C-407E-A947-70E740481C1C}">
                <a14:useLocalDpi xmlns:a14="http://schemas.microsoft.com/office/drawing/2010/main" val="0"/>
              </a:ext>
            </a:extLst>
          </a:blip>
          <a:srcRect r="9023"/>
          <a:stretch/>
        </p:blipFill>
        <p:spPr>
          <a:xfrm>
            <a:off x="6305432" y="3206517"/>
            <a:ext cx="2628900" cy="3457575"/>
          </a:xfrm>
          <a:prstGeom prst="rect">
            <a:avLst/>
          </a:prstGeom>
        </p:spPr>
      </p:pic>
      <p:pic>
        <p:nvPicPr>
          <p:cNvPr id="30" name="Picture 29">
            <a:extLst>
              <a:ext uri="{FF2B5EF4-FFF2-40B4-BE49-F238E27FC236}">
                <a16:creationId xmlns:a16="http://schemas.microsoft.com/office/drawing/2014/main" id="{BAAC6095-8487-48C5-B2AF-AED684D82FA5}"/>
              </a:ext>
            </a:extLst>
          </p:cNvPr>
          <p:cNvPicPr>
            <a:picLocks noChangeAspect="1"/>
          </p:cNvPicPr>
          <p:nvPr/>
        </p:nvPicPr>
        <p:blipFill rotWithShape="1">
          <a:blip r:embed="rId7"/>
          <a:srcRect r="11265"/>
          <a:stretch/>
        </p:blipFill>
        <p:spPr>
          <a:xfrm>
            <a:off x="3592104" y="879655"/>
            <a:ext cx="2536910" cy="3040380"/>
          </a:xfrm>
          <a:prstGeom prst="rect">
            <a:avLst/>
          </a:prstGeom>
        </p:spPr>
      </p:pic>
      <p:pic>
        <p:nvPicPr>
          <p:cNvPr id="33" name="Picture 32">
            <a:extLst>
              <a:ext uri="{FF2B5EF4-FFF2-40B4-BE49-F238E27FC236}">
                <a16:creationId xmlns:a16="http://schemas.microsoft.com/office/drawing/2014/main" id="{583B730F-C24C-4BE0-83B5-B5A7814EDF0F}"/>
              </a:ext>
            </a:extLst>
          </p:cNvPr>
          <p:cNvPicPr>
            <a:picLocks noChangeAspect="1"/>
          </p:cNvPicPr>
          <p:nvPr/>
        </p:nvPicPr>
        <p:blipFill>
          <a:blip r:embed="rId8"/>
          <a:stretch>
            <a:fillRect/>
          </a:stretch>
        </p:blipFill>
        <p:spPr>
          <a:xfrm>
            <a:off x="2999573" y="4090614"/>
            <a:ext cx="3129441" cy="2573478"/>
          </a:xfrm>
          <a:prstGeom prst="rect">
            <a:avLst/>
          </a:prstGeom>
        </p:spPr>
      </p:pic>
    </p:spTree>
    <p:extLst>
      <p:ext uri="{BB962C8B-B14F-4D97-AF65-F5344CB8AC3E}">
        <p14:creationId xmlns:p14="http://schemas.microsoft.com/office/powerpoint/2010/main" val="310989665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576793" y="143687"/>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dirty="0">
                <a:solidFill>
                  <a:schemeClr val="dk1"/>
                </a:solidFill>
                <a:latin typeface="Kristen ITC" panose="03050502040202030202" pitchFamily="66" charset="0"/>
                <a:sym typeface="Caveat"/>
              </a:rPr>
              <a:t>Snack Time and Lunch Time</a:t>
            </a:r>
            <a:endParaRPr sz="3600" dirty="0">
              <a:latin typeface="Kristen ITC" panose="03050502040202030202" pitchFamily="66" charset="0"/>
            </a:endParaRPr>
          </a:p>
        </p:txBody>
      </p:sp>
      <p:pic>
        <p:nvPicPr>
          <p:cNvPr id="16" name="Picture 15">
            <a:extLst>
              <a:ext uri="{FF2B5EF4-FFF2-40B4-BE49-F238E27FC236}">
                <a16:creationId xmlns:a16="http://schemas.microsoft.com/office/drawing/2014/main" id="{B6F39DB0-8ABA-4C91-B20B-3259724AFE3F}"/>
              </a:ext>
            </a:extLst>
          </p:cNvPr>
          <p:cNvPicPr/>
          <p:nvPr/>
        </p:nvPicPr>
        <p:blipFill rotWithShape="1">
          <a:blip r:embed="rId3">
            <a:extLst>
              <a:ext uri="{28A0092B-C50C-407E-A947-70E740481C1C}">
                <a14:useLocalDpi xmlns:a14="http://schemas.microsoft.com/office/drawing/2010/main" val="0"/>
              </a:ext>
            </a:extLst>
          </a:blip>
          <a:srcRect b="8148"/>
          <a:stretch/>
        </p:blipFill>
        <p:spPr bwMode="auto">
          <a:xfrm>
            <a:off x="483352" y="2202416"/>
            <a:ext cx="3243542" cy="4286914"/>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A8C497E2-9313-4986-8BF4-EA2158F4AA8D}"/>
              </a:ext>
            </a:extLst>
          </p:cNvPr>
          <p:cNvPicPr>
            <a:picLocks noChangeAspect="1"/>
          </p:cNvPicPr>
          <p:nvPr/>
        </p:nvPicPr>
        <p:blipFill>
          <a:blip r:embed="rId4"/>
          <a:stretch>
            <a:fillRect/>
          </a:stretch>
        </p:blipFill>
        <p:spPr>
          <a:xfrm>
            <a:off x="4010994" y="3202019"/>
            <a:ext cx="4476654" cy="3287311"/>
          </a:xfrm>
          <a:prstGeom prst="rect">
            <a:avLst/>
          </a:prstGeom>
        </p:spPr>
      </p:pic>
      <p:pic>
        <p:nvPicPr>
          <p:cNvPr id="1026" name="Picture 2" descr="New School Dinners Menu – Sandfields Primary School">
            <a:extLst>
              <a:ext uri="{FF2B5EF4-FFF2-40B4-BE49-F238E27FC236}">
                <a16:creationId xmlns:a16="http://schemas.microsoft.com/office/drawing/2014/main" id="{F18610C8-B9A6-4583-8832-F9364CDAB5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0" r="95667">
                        <a14:foregroundMark x1="333" y1="65667" x2="333" y2="65667"/>
                        <a14:foregroundMark x1="23000" y1="19333" x2="23000" y2="19333"/>
                        <a14:foregroundMark x1="27667" y1="20333" x2="27667" y2="20333"/>
                        <a14:foregroundMark x1="27667" y1="23333" x2="27667" y2="23333"/>
                        <a14:foregroundMark x1="30667" y1="27000" x2="30667" y2="27000"/>
                        <a14:foregroundMark x1="41000" y1="27000" x2="41000" y2="27000"/>
                        <a14:foregroundMark x1="45667" y1="27000" x2="45667" y2="27000"/>
                        <a14:foregroundMark x1="74000" y1="50667" x2="74000" y2="50667"/>
                        <a14:foregroundMark x1="77000" y1="53333" x2="77000" y2="53333"/>
                        <a14:foregroundMark x1="88333" y1="59000" x2="88333" y2="59000"/>
                        <a14:foregroundMark x1="77000" y1="54333" x2="77000" y2="54333"/>
                        <a14:foregroundMark x1="95667" y1="69333" x2="95667" y2="69333"/>
                        <a14:foregroundMark x1="84333" y1="75000" x2="84333" y2="75000"/>
                        <a14:foregroundMark x1="74000" y1="53333" x2="74000" y2="53333"/>
                        <a14:foregroundMark x1="84333" y1="55333" x2="84333" y2="55333"/>
                        <a14:foregroundMark x1="84333" y1="57000" x2="84333" y2="57000"/>
                        <a14:foregroundMark x1="85333" y1="53333" x2="85333" y2="53333"/>
                        <a14:foregroundMark x1="85333" y1="74000" x2="85333" y2="74000"/>
                      </a14:backgroundRemoval>
                    </a14:imgEffect>
                  </a14:imgLayer>
                </a14:imgProps>
              </a:ext>
              <a:ext uri="{28A0092B-C50C-407E-A947-70E740481C1C}">
                <a14:useLocalDpi xmlns:a14="http://schemas.microsoft.com/office/drawing/2010/main" val="0"/>
              </a:ext>
            </a:extLst>
          </a:blip>
          <a:srcRect/>
          <a:stretch>
            <a:fillRect/>
          </a:stretch>
        </p:blipFill>
        <p:spPr bwMode="auto">
          <a:xfrm>
            <a:off x="6456395" y="773097"/>
            <a:ext cx="2428922" cy="24289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nchtimes">
            <a:extLst>
              <a:ext uri="{FF2B5EF4-FFF2-40B4-BE49-F238E27FC236}">
                <a16:creationId xmlns:a16="http://schemas.microsoft.com/office/drawing/2014/main" id="{1481C655-E54D-446D-B0B9-1D6A6863E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992" y="553243"/>
            <a:ext cx="2780636" cy="278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70665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147107" y="143687"/>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dirty="0">
                <a:solidFill>
                  <a:schemeClr val="dk1"/>
                </a:solidFill>
                <a:latin typeface="Kristen ITC" panose="03050502040202030202" pitchFamily="66" charset="0"/>
                <a:sym typeface="Caveat"/>
              </a:rPr>
              <a:t>Winding down: Story time and home</a:t>
            </a:r>
            <a:endParaRPr sz="3600" dirty="0">
              <a:latin typeface="Kristen ITC" panose="03050502040202030202" pitchFamily="66" charset="0"/>
            </a:endParaRPr>
          </a:p>
        </p:txBody>
      </p:sp>
      <p:pic>
        <p:nvPicPr>
          <p:cNvPr id="4" name="Picture 3">
            <a:extLst>
              <a:ext uri="{FF2B5EF4-FFF2-40B4-BE49-F238E27FC236}">
                <a16:creationId xmlns:a16="http://schemas.microsoft.com/office/drawing/2014/main" id="{8DACBB33-EA97-47BD-80C5-33ABD05AA7EC}"/>
              </a:ext>
            </a:extLst>
          </p:cNvPr>
          <p:cNvPicPr>
            <a:picLocks noChangeAspect="1"/>
          </p:cNvPicPr>
          <p:nvPr/>
        </p:nvPicPr>
        <p:blipFill rotWithShape="1">
          <a:blip r:embed="rId3"/>
          <a:srcRect r="14785"/>
          <a:stretch/>
        </p:blipFill>
        <p:spPr>
          <a:xfrm>
            <a:off x="509587" y="998280"/>
            <a:ext cx="4062413" cy="5340608"/>
          </a:xfrm>
          <a:prstGeom prst="rect">
            <a:avLst/>
          </a:prstGeom>
        </p:spPr>
      </p:pic>
      <p:pic>
        <p:nvPicPr>
          <p:cNvPr id="2050" name="Picture 2" descr="Hawaii State Public Library System | “Home” – A Honolulu Theatre for Youth  Production">
            <a:extLst>
              <a:ext uri="{FF2B5EF4-FFF2-40B4-BE49-F238E27FC236}">
                <a16:creationId xmlns:a16="http://schemas.microsoft.com/office/drawing/2014/main" id="{BD162453-D7A0-419D-BD38-AF03542A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948" y="4233069"/>
            <a:ext cx="2807759" cy="210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403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25"/>
          <p:cNvSpPr txBox="1">
            <a:spLocks noGrp="1"/>
          </p:cNvSpPr>
          <p:nvPr>
            <p:ph type="title"/>
          </p:nvPr>
        </p:nvSpPr>
        <p:spPr>
          <a:xfrm>
            <a:off x="-1368921" y="111125"/>
            <a:ext cx="7776864" cy="1143000"/>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chemeClr val="dk1"/>
              </a:buClr>
              <a:buSzPct val="100000"/>
              <a:buFont typeface="Caveat"/>
              <a:buNone/>
            </a:pPr>
            <a:r>
              <a:rPr lang="en-US" sz="4100" i="0" u="none" strike="noStrike" cap="none" dirty="0">
                <a:solidFill>
                  <a:schemeClr val="dk1"/>
                </a:solidFill>
                <a:latin typeface="Kristen ITC" panose="03050502040202030202" pitchFamily="66" charset="0"/>
                <a:ea typeface="Caveat"/>
                <a:cs typeface="Caveat"/>
                <a:sym typeface="Caveat"/>
              </a:rPr>
              <a:t>First few weeks….</a:t>
            </a:r>
            <a:br>
              <a:rPr lang="en-US" sz="4100" b="1" i="0" u="none" strike="noStrike" cap="none" dirty="0">
                <a:solidFill>
                  <a:schemeClr val="dk2"/>
                </a:solidFill>
                <a:latin typeface="Comic Sans MS"/>
                <a:ea typeface="Comic Sans MS"/>
                <a:cs typeface="Comic Sans MS"/>
                <a:sym typeface="Comic Sans MS"/>
              </a:rPr>
            </a:br>
            <a:endParaRPr sz="4100" b="1" i="0" u="none" strike="noStrike" cap="none" dirty="0">
              <a:solidFill>
                <a:schemeClr val="dk2"/>
              </a:solidFill>
              <a:latin typeface="Comic Sans MS"/>
              <a:ea typeface="Comic Sans MS"/>
              <a:cs typeface="Comic Sans MS"/>
              <a:sym typeface="Comic Sans MS"/>
            </a:endParaRPr>
          </a:p>
        </p:txBody>
      </p:sp>
      <p:sp>
        <p:nvSpPr>
          <p:cNvPr id="311" name="Google Shape;311;p25"/>
          <p:cNvSpPr txBox="1">
            <a:spLocks noGrp="1"/>
          </p:cNvSpPr>
          <p:nvPr>
            <p:ph idx="1"/>
          </p:nvPr>
        </p:nvSpPr>
        <p:spPr>
          <a:xfrm>
            <a:off x="0" y="854869"/>
            <a:ext cx="8640762" cy="3662362"/>
          </a:xfrm>
          <a:prstGeom prst="rect">
            <a:avLst/>
          </a:prstGeom>
          <a:noFill/>
          <a:ln>
            <a:noFill/>
          </a:ln>
        </p:spPr>
        <p:txBody>
          <a:bodyPr spcFirstLastPara="1" wrap="square" lIns="91425" tIns="45700" rIns="91425" bIns="45700" anchor="t" anchorCtr="0">
            <a:noAutofit/>
          </a:bodyPr>
          <a:lstStyle/>
          <a:p>
            <a:pPr marL="365125" marR="0" lvl="0" indent="0" algn="l" rtl="0">
              <a:lnSpc>
                <a:spcPct val="100000"/>
              </a:lnSpc>
              <a:spcBef>
                <a:spcPts val="0"/>
              </a:spcBef>
              <a:spcAft>
                <a:spcPts val="0"/>
              </a:spcAft>
              <a:buClr>
                <a:schemeClr val="accent1"/>
              </a:buClr>
              <a:buSzPts val="1836"/>
              <a:buFont typeface="Noto Sans Symbols"/>
              <a:buNone/>
            </a:pPr>
            <a:r>
              <a:rPr lang="en-US" sz="2500" b="1" i="0" u="none" dirty="0">
                <a:solidFill>
                  <a:schemeClr val="dk1"/>
                </a:solidFill>
                <a:latin typeface="Comic Sans MS" panose="030F0702030302020204" pitchFamily="66" charset="0"/>
                <a:ea typeface="Quattrocento Sans"/>
                <a:cs typeface="Quattrocento Sans"/>
                <a:sym typeface="Quattrocento Sans"/>
              </a:rPr>
              <a:t>Settling in: </a:t>
            </a:r>
            <a:r>
              <a:rPr lang="en-US" sz="2500" b="0" i="0" u="none" dirty="0">
                <a:solidFill>
                  <a:schemeClr val="dk1"/>
                </a:solidFill>
                <a:latin typeface="Comic Sans MS" panose="030F0702030302020204" pitchFamily="66" charset="0"/>
                <a:ea typeface="Quattrocento Sans"/>
                <a:cs typeface="Quattrocento Sans"/>
                <a:sym typeface="Quattrocento Sans"/>
              </a:rPr>
              <a:t>building relationships, learning routines, </a:t>
            </a:r>
            <a:r>
              <a:rPr lang="en-US" sz="2500" b="0" i="0" u="none" dirty="0" err="1">
                <a:solidFill>
                  <a:schemeClr val="dk1"/>
                </a:solidFill>
                <a:latin typeface="Comic Sans MS" panose="030F0702030302020204" pitchFamily="66" charset="0"/>
                <a:ea typeface="Quattrocento Sans"/>
                <a:cs typeface="Quattrocento Sans"/>
                <a:sym typeface="Quattrocento Sans"/>
              </a:rPr>
              <a:t>familiarising</a:t>
            </a:r>
            <a:r>
              <a:rPr lang="en-US" sz="2500" b="0" i="0" u="none" dirty="0">
                <a:solidFill>
                  <a:schemeClr val="dk1"/>
                </a:solidFill>
                <a:latin typeface="Comic Sans MS" panose="030F0702030302020204" pitchFamily="66" charset="0"/>
                <a:ea typeface="Quattrocento Sans"/>
                <a:cs typeface="Quattrocento Sans"/>
                <a:sym typeface="Quattrocento Sans"/>
              </a:rPr>
              <a:t> with the environment, learning names etc. </a:t>
            </a:r>
            <a:endParaRPr sz="2500" dirty="0">
              <a:latin typeface="Comic Sans MS" panose="030F0702030302020204" pitchFamily="66" charset="0"/>
            </a:endParaRPr>
          </a:p>
          <a:p>
            <a:pPr marL="365125" marR="0" lvl="0" indent="0" algn="l" rtl="0">
              <a:lnSpc>
                <a:spcPct val="100000"/>
              </a:lnSpc>
              <a:spcBef>
                <a:spcPts val="400"/>
              </a:spcBef>
              <a:spcAft>
                <a:spcPts val="0"/>
              </a:spcAft>
              <a:buClr>
                <a:schemeClr val="accent1"/>
              </a:buClr>
              <a:buSzPts val="816"/>
              <a:buFont typeface="Noto Sans Symbols"/>
              <a:buNone/>
            </a:pPr>
            <a:endParaRPr sz="2500" b="0" i="0" u="none" dirty="0">
              <a:solidFill>
                <a:schemeClr val="dk1"/>
              </a:solidFill>
              <a:latin typeface="Comic Sans MS" panose="030F0702030302020204" pitchFamily="66" charset="0"/>
              <a:ea typeface="Quattrocento Sans"/>
              <a:cs typeface="Quattrocento Sans"/>
              <a:sym typeface="Quattrocento Sans"/>
            </a:endParaRPr>
          </a:p>
          <a:p>
            <a:pPr marL="365125" marR="0" lvl="0" indent="0" algn="l" rtl="0">
              <a:lnSpc>
                <a:spcPct val="100000"/>
              </a:lnSpc>
              <a:spcBef>
                <a:spcPts val="400"/>
              </a:spcBef>
              <a:spcAft>
                <a:spcPts val="0"/>
              </a:spcAft>
              <a:buClr>
                <a:schemeClr val="accent1"/>
              </a:buClr>
              <a:buSzPts val="1836"/>
              <a:buFont typeface="Noto Sans Symbols"/>
              <a:buNone/>
            </a:pPr>
            <a:r>
              <a:rPr lang="en-US" sz="2500" b="1" i="0" u="none" dirty="0">
                <a:solidFill>
                  <a:schemeClr val="dk1"/>
                </a:solidFill>
                <a:latin typeface="Comic Sans MS" panose="030F0702030302020204" pitchFamily="66" charset="0"/>
                <a:ea typeface="Quattrocento Sans"/>
                <a:cs typeface="Quattrocento Sans"/>
                <a:sym typeface="Quattrocento Sans"/>
              </a:rPr>
              <a:t>Developing independence: </a:t>
            </a:r>
            <a:r>
              <a:rPr lang="en-US" sz="2500" i="0" u="none" dirty="0">
                <a:solidFill>
                  <a:schemeClr val="dk1"/>
                </a:solidFill>
                <a:latin typeface="Comic Sans MS" panose="030F0702030302020204" pitchFamily="66" charset="0"/>
                <a:ea typeface="Quattrocento Sans"/>
                <a:cs typeface="Quattrocento Sans"/>
                <a:sym typeface="Quattrocento Sans"/>
              </a:rPr>
              <a:t>f</a:t>
            </a:r>
            <a:r>
              <a:rPr lang="en-US" sz="2500" b="0" i="0" u="none" dirty="0">
                <a:solidFill>
                  <a:schemeClr val="dk1"/>
                </a:solidFill>
                <a:latin typeface="Comic Sans MS" panose="030F0702030302020204" pitchFamily="66" charset="0"/>
                <a:ea typeface="Quattrocento Sans"/>
                <a:cs typeface="Quattrocento Sans"/>
                <a:sym typeface="Quattrocento Sans"/>
              </a:rPr>
              <a:t>urther information on your ‘School Readiness’ poster in your packs</a:t>
            </a:r>
          </a:p>
          <a:p>
            <a:pPr marL="365125" marR="0" lvl="0" indent="0" algn="l" rtl="0">
              <a:lnSpc>
                <a:spcPct val="100000"/>
              </a:lnSpc>
              <a:spcBef>
                <a:spcPts val="400"/>
              </a:spcBef>
              <a:spcAft>
                <a:spcPts val="0"/>
              </a:spcAft>
              <a:buClr>
                <a:schemeClr val="accent1"/>
              </a:buClr>
              <a:buSzPts val="1836"/>
              <a:buFont typeface="Noto Sans Symbols"/>
              <a:buNone/>
            </a:pPr>
            <a:endParaRPr sz="2500" dirty="0">
              <a:latin typeface="Comic Sans MS" panose="030F0702030302020204" pitchFamily="66" charset="0"/>
            </a:endParaRPr>
          </a:p>
          <a:p>
            <a:pPr marL="365125" marR="0" lvl="0" indent="0" algn="l" rtl="0">
              <a:lnSpc>
                <a:spcPct val="100000"/>
              </a:lnSpc>
              <a:spcBef>
                <a:spcPts val="400"/>
              </a:spcBef>
              <a:spcAft>
                <a:spcPts val="0"/>
              </a:spcAft>
              <a:buClr>
                <a:schemeClr val="accent1"/>
              </a:buClr>
              <a:buSzPts val="1836"/>
              <a:buFont typeface="Noto Sans Symbols"/>
              <a:buNone/>
            </a:pPr>
            <a:r>
              <a:rPr lang="en-US" sz="2500" b="1" i="0" u="none" dirty="0">
                <a:solidFill>
                  <a:schemeClr val="dk1"/>
                </a:solidFill>
                <a:latin typeface="Comic Sans MS" panose="030F0702030302020204" pitchFamily="66" charset="0"/>
                <a:ea typeface="Quattrocento Sans"/>
                <a:cs typeface="Quattrocento Sans"/>
                <a:sym typeface="Quattrocento Sans"/>
              </a:rPr>
              <a:t>Baseline assessment: </a:t>
            </a:r>
            <a:r>
              <a:rPr lang="en-US" sz="2500" b="0" i="0" u="none" dirty="0">
                <a:solidFill>
                  <a:schemeClr val="dk1"/>
                </a:solidFill>
                <a:latin typeface="Comic Sans MS" panose="030F0702030302020204" pitchFamily="66" charset="0"/>
                <a:ea typeface="Quattrocento Sans"/>
                <a:cs typeface="Quattrocento Sans"/>
                <a:sym typeface="Quattrocento Sans"/>
              </a:rPr>
              <a:t>spending 1:1 time with your child to get to know their starting points</a:t>
            </a:r>
            <a:endParaRPr sz="2500" dirty="0">
              <a:latin typeface="Comic Sans MS" panose="030F0702030302020204" pitchFamily="66" charset="0"/>
            </a:endParaRPr>
          </a:p>
          <a:p>
            <a:pPr marL="365125" marR="0" lvl="0" indent="-255587" algn="l" rtl="0">
              <a:lnSpc>
                <a:spcPct val="100000"/>
              </a:lnSpc>
              <a:spcBef>
                <a:spcPts val="400"/>
              </a:spcBef>
              <a:spcAft>
                <a:spcPts val="0"/>
              </a:spcAft>
              <a:buClr>
                <a:schemeClr val="accent1"/>
              </a:buClr>
              <a:buSzPts val="816"/>
              <a:buFont typeface="Noto Sans Symbols"/>
              <a:buNone/>
            </a:pPr>
            <a:endParaRPr sz="1200" b="0" i="0" u="none" dirty="0">
              <a:solidFill>
                <a:schemeClr val="dk1"/>
              </a:solidFill>
              <a:latin typeface="Quattrocento Sans"/>
              <a:ea typeface="Quattrocento Sans"/>
              <a:cs typeface="Quattrocento Sans"/>
              <a:sym typeface="Quattrocento Sans"/>
            </a:endParaRPr>
          </a:p>
          <a:p>
            <a:pPr marL="365125" marR="0" lvl="0" indent="-203772" algn="l" rtl="0">
              <a:spcBef>
                <a:spcPts val="400"/>
              </a:spcBef>
              <a:spcAft>
                <a:spcPts val="0"/>
              </a:spcAft>
              <a:buClr>
                <a:schemeClr val="accent1"/>
              </a:buClr>
              <a:buSzPts val="816"/>
              <a:buFont typeface="Noto Sans Symbols"/>
              <a:buNone/>
            </a:pPr>
            <a:endParaRPr sz="1200" b="0" i="0" u="none" dirty="0">
              <a:solidFill>
                <a:schemeClr val="dk1"/>
              </a:solidFill>
              <a:latin typeface="Quattrocento Sans"/>
              <a:ea typeface="Quattrocento Sans"/>
              <a:cs typeface="Quattrocento Sans"/>
              <a:sym typeface="Quattrocento Sans"/>
            </a:endParaRPr>
          </a:p>
        </p:txBody>
      </p:sp>
      <p:pic>
        <p:nvPicPr>
          <p:cNvPr id="313" name="Google Shape;313;p25"/>
          <p:cNvPicPr preferRelativeResize="0"/>
          <p:nvPr/>
        </p:nvPicPr>
        <p:blipFill rotWithShape="1">
          <a:blip r:embed="rId3">
            <a:alphaModFix/>
          </a:blip>
          <a:srcRect l="10775" t="15832" r="27753" b="8332"/>
          <a:stretch/>
        </p:blipFill>
        <p:spPr>
          <a:xfrm>
            <a:off x="4572000" y="4438650"/>
            <a:ext cx="3240087" cy="2246312"/>
          </a:xfrm>
          <a:prstGeom prst="rect">
            <a:avLst/>
          </a:prstGeom>
          <a:noFill/>
          <a:ln>
            <a:noFill/>
          </a:ln>
        </p:spPr>
      </p:pic>
      <p:pic>
        <p:nvPicPr>
          <p:cNvPr id="316" name="Google Shape;316;p25"/>
          <p:cNvPicPr preferRelativeResize="0"/>
          <p:nvPr/>
        </p:nvPicPr>
        <p:blipFill rotWithShape="1">
          <a:blip r:embed="rId4">
            <a:alphaModFix/>
          </a:blip>
          <a:srcRect/>
          <a:stretch/>
        </p:blipFill>
        <p:spPr>
          <a:xfrm>
            <a:off x="503238" y="4438651"/>
            <a:ext cx="3843337" cy="2246312"/>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25"/>
          <p:cNvSpPr txBox="1">
            <a:spLocks noGrp="1"/>
          </p:cNvSpPr>
          <p:nvPr>
            <p:ph type="title"/>
          </p:nvPr>
        </p:nvSpPr>
        <p:spPr>
          <a:xfrm>
            <a:off x="-1883271" y="173037"/>
            <a:ext cx="7776864" cy="1143000"/>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chemeClr val="dk1"/>
              </a:buClr>
              <a:buSzPct val="100000"/>
              <a:buFont typeface="Caveat"/>
              <a:buNone/>
            </a:pPr>
            <a:r>
              <a:rPr lang="en-US" sz="4100" i="0" u="none" strike="noStrike" cap="none" dirty="0">
                <a:solidFill>
                  <a:schemeClr val="dk1"/>
                </a:solidFill>
                <a:latin typeface="Kristen ITC" panose="03050502040202030202" pitchFamily="66" charset="0"/>
                <a:ea typeface="Caveat"/>
                <a:cs typeface="Caveat"/>
                <a:sym typeface="Caveat"/>
              </a:rPr>
              <a:t>Early Learning</a:t>
            </a:r>
            <a:br>
              <a:rPr lang="en-US" sz="4100" b="1" i="0" u="none" strike="noStrike" cap="none" dirty="0">
                <a:solidFill>
                  <a:schemeClr val="dk2"/>
                </a:solidFill>
                <a:latin typeface="Comic Sans MS"/>
                <a:ea typeface="Comic Sans MS"/>
                <a:cs typeface="Comic Sans MS"/>
                <a:sym typeface="Comic Sans MS"/>
              </a:rPr>
            </a:br>
            <a:endParaRPr sz="4100" b="1" i="0" u="none" strike="noStrike" cap="none" dirty="0">
              <a:solidFill>
                <a:schemeClr val="dk2"/>
              </a:solidFill>
              <a:latin typeface="Comic Sans MS"/>
              <a:ea typeface="Comic Sans MS"/>
              <a:cs typeface="Comic Sans MS"/>
              <a:sym typeface="Comic Sans MS"/>
            </a:endParaRPr>
          </a:p>
        </p:txBody>
      </p:sp>
      <p:sp>
        <p:nvSpPr>
          <p:cNvPr id="311" name="Google Shape;311;p25"/>
          <p:cNvSpPr txBox="1">
            <a:spLocks noGrp="1"/>
          </p:cNvSpPr>
          <p:nvPr>
            <p:ph idx="1"/>
          </p:nvPr>
        </p:nvSpPr>
        <p:spPr>
          <a:xfrm>
            <a:off x="503238" y="1294607"/>
            <a:ext cx="8640762" cy="1143000"/>
          </a:xfrm>
          <a:prstGeom prst="rect">
            <a:avLst/>
          </a:prstGeom>
          <a:noFill/>
          <a:ln>
            <a:noFill/>
          </a:ln>
        </p:spPr>
        <p:txBody>
          <a:bodyPr spcFirstLastPara="1" wrap="square" lIns="91425" tIns="45700" rIns="91425" bIns="45700" anchor="t" anchorCtr="0">
            <a:noAutofit/>
          </a:bodyPr>
          <a:lstStyle/>
          <a:p>
            <a:pPr marL="365125" marR="0" lvl="0" indent="-255587" rtl="0">
              <a:lnSpc>
                <a:spcPct val="100000"/>
              </a:lnSpc>
              <a:spcBef>
                <a:spcPts val="400"/>
              </a:spcBef>
              <a:spcAft>
                <a:spcPts val="0"/>
              </a:spcAft>
              <a:buClr>
                <a:schemeClr val="accent1"/>
              </a:buClr>
              <a:buSzPts val="1836"/>
              <a:buFont typeface="Noto Sans Symbols"/>
              <a:buNone/>
            </a:pPr>
            <a:r>
              <a:rPr lang="en-GB" sz="2800" b="0" u="none" dirty="0">
                <a:solidFill>
                  <a:schemeClr val="accent2">
                    <a:lumMod val="75000"/>
                  </a:schemeClr>
                </a:solidFill>
                <a:latin typeface="Kristen ITC" panose="03050502040202030202" pitchFamily="66" charset="0"/>
                <a:ea typeface="Quattrocento Sans"/>
                <a:cs typeface="Quattrocento Sans"/>
                <a:sym typeface="Quattrocento Sans"/>
              </a:rPr>
              <a:t>“What happens early, </a:t>
            </a:r>
          </a:p>
          <a:p>
            <a:pPr marL="365125" marR="0" lvl="0" indent="-255587" rtl="0">
              <a:lnSpc>
                <a:spcPct val="100000"/>
              </a:lnSpc>
              <a:spcBef>
                <a:spcPts val="400"/>
              </a:spcBef>
              <a:spcAft>
                <a:spcPts val="0"/>
              </a:spcAft>
              <a:buClr>
                <a:schemeClr val="accent1"/>
              </a:buClr>
              <a:buSzPts val="1836"/>
              <a:buFont typeface="Noto Sans Symbols"/>
              <a:buNone/>
            </a:pPr>
            <a:r>
              <a:rPr lang="en-GB" sz="2800" b="0" u="none" dirty="0">
                <a:solidFill>
                  <a:schemeClr val="accent2">
                    <a:lumMod val="75000"/>
                  </a:schemeClr>
                </a:solidFill>
                <a:latin typeface="Kristen ITC" panose="03050502040202030202" pitchFamily="66" charset="0"/>
                <a:ea typeface="Quattrocento Sans"/>
                <a:cs typeface="Quattrocento Sans"/>
                <a:sym typeface="Quattrocento Sans"/>
              </a:rPr>
              <a:t>matters for a lifetime.”</a:t>
            </a:r>
          </a:p>
          <a:p>
            <a:pPr marL="365125" marR="0" lvl="0" indent="-255587" algn="ctr" rtl="0">
              <a:lnSpc>
                <a:spcPct val="100000"/>
              </a:lnSpc>
              <a:spcBef>
                <a:spcPts val="400"/>
              </a:spcBef>
              <a:spcAft>
                <a:spcPts val="0"/>
              </a:spcAft>
              <a:buClr>
                <a:schemeClr val="accent1"/>
              </a:buClr>
              <a:buSzPts val="1836"/>
              <a:buFont typeface="Noto Sans Symbols"/>
              <a:buNone/>
            </a:pPr>
            <a:endParaRPr lang="en-GB" sz="2800" dirty="0">
              <a:solidFill>
                <a:schemeClr val="accent2">
                  <a:lumMod val="75000"/>
                </a:schemeClr>
              </a:solidFill>
              <a:latin typeface="Kristen ITC" panose="03050502040202030202" pitchFamily="66" charset="0"/>
            </a:endParaRPr>
          </a:p>
          <a:p>
            <a:pPr marL="365125" marR="0" lvl="0" indent="-255587" algn="l" rtl="0">
              <a:lnSpc>
                <a:spcPct val="100000"/>
              </a:lnSpc>
              <a:spcBef>
                <a:spcPts val="400"/>
              </a:spcBef>
              <a:spcAft>
                <a:spcPts val="0"/>
              </a:spcAft>
              <a:buClr>
                <a:schemeClr val="accent1"/>
              </a:buClr>
              <a:buSzPts val="1836"/>
              <a:buFont typeface="Noto Sans Symbols"/>
              <a:buNone/>
            </a:pPr>
            <a:r>
              <a:rPr lang="en-GB" sz="3600" b="0" i="0" u="none" dirty="0">
                <a:solidFill>
                  <a:schemeClr val="dk1"/>
                </a:solidFill>
                <a:latin typeface="Quattrocento Sans"/>
                <a:ea typeface="Quattrocento Sans"/>
                <a:cs typeface="Quattrocento Sans"/>
                <a:sym typeface="Quattrocento Sans"/>
              </a:rPr>
              <a:t>                 </a:t>
            </a:r>
            <a:endParaRPr sz="1200" b="0" i="0" u="none" dirty="0">
              <a:solidFill>
                <a:schemeClr val="dk1"/>
              </a:solidFill>
              <a:latin typeface="Quattrocento Sans"/>
              <a:ea typeface="Quattrocento Sans"/>
              <a:cs typeface="Quattrocento Sans"/>
              <a:sym typeface="Quattrocento Sans"/>
            </a:endParaRPr>
          </a:p>
        </p:txBody>
      </p:sp>
      <p:pic>
        <p:nvPicPr>
          <p:cNvPr id="6" name="Picture 5">
            <a:extLst>
              <a:ext uri="{FF2B5EF4-FFF2-40B4-BE49-F238E27FC236}">
                <a16:creationId xmlns:a16="http://schemas.microsoft.com/office/drawing/2014/main" id="{8F4E8488-3FAA-4CDF-9B01-E69386AC12B7}"/>
              </a:ext>
            </a:extLst>
          </p:cNvPr>
          <p:cNvPicPr>
            <a:picLocks noChangeAspect="1"/>
          </p:cNvPicPr>
          <p:nvPr/>
        </p:nvPicPr>
        <p:blipFill>
          <a:blip r:embed="rId3"/>
          <a:stretch>
            <a:fillRect/>
          </a:stretch>
        </p:blipFill>
        <p:spPr>
          <a:xfrm>
            <a:off x="4928502" y="173036"/>
            <a:ext cx="3963879" cy="2989263"/>
          </a:xfrm>
          <a:prstGeom prst="rect">
            <a:avLst/>
          </a:prstGeom>
        </p:spPr>
      </p:pic>
      <p:sp>
        <p:nvSpPr>
          <p:cNvPr id="7" name="Google Shape;311;p25">
            <a:extLst>
              <a:ext uri="{FF2B5EF4-FFF2-40B4-BE49-F238E27FC236}">
                <a16:creationId xmlns:a16="http://schemas.microsoft.com/office/drawing/2014/main" id="{32DA2E8E-2640-4105-8780-B39023D2A238}"/>
              </a:ext>
            </a:extLst>
          </p:cNvPr>
          <p:cNvSpPr txBox="1">
            <a:spLocks/>
          </p:cNvSpPr>
          <p:nvPr/>
        </p:nvSpPr>
        <p:spPr>
          <a:xfrm>
            <a:off x="0" y="2684859"/>
            <a:ext cx="8640762" cy="1488281"/>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5125" indent="-255587">
              <a:lnSpc>
                <a:spcPct val="100000"/>
              </a:lnSpc>
              <a:spcBef>
                <a:spcPts val="400"/>
              </a:spcBef>
              <a:buClr>
                <a:schemeClr val="accent1"/>
              </a:buClr>
              <a:buSzPts val="1836"/>
              <a:buFont typeface="Noto Sans Symbols"/>
              <a:buNone/>
            </a:pPr>
            <a:r>
              <a:rPr lang="en-GB" sz="3600" b="1" u="sng" dirty="0">
                <a:latin typeface="Quattrocento Sans"/>
                <a:ea typeface="Quattrocento Sans"/>
                <a:cs typeface="Quattrocento Sans"/>
                <a:sym typeface="Quattrocento Sans"/>
              </a:rPr>
              <a:t>Chat, Play, Read</a:t>
            </a:r>
            <a:endParaRPr lang="en-GB" sz="2800" dirty="0"/>
          </a:p>
          <a:p>
            <a:pPr marL="365125" indent="-255587">
              <a:lnSpc>
                <a:spcPct val="100000"/>
              </a:lnSpc>
              <a:spcBef>
                <a:spcPts val="400"/>
              </a:spcBef>
              <a:buClr>
                <a:schemeClr val="accent1"/>
              </a:buClr>
              <a:buSzPts val="1360"/>
              <a:buFont typeface="Arial"/>
              <a:buChar char="•"/>
            </a:pPr>
            <a:r>
              <a:rPr lang="en-GB" sz="2500" dirty="0">
                <a:latin typeface="Comic Sans MS" panose="030F0702030302020204" pitchFamily="66" charset="0"/>
                <a:ea typeface="Quattrocento Sans"/>
                <a:cs typeface="Quattrocento Sans"/>
                <a:sym typeface="Quattrocento Sans"/>
              </a:rPr>
              <a:t>Children love to talk about all sorts of things – make time to have back and forth conversations.</a:t>
            </a:r>
            <a:endParaRPr lang="en-GB" sz="2500" dirty="0">
              <a:latin typeface="Comic Sans MS" panose="030F0702030302020204" pitchFamily="66" charset="0"/>
            </a:endParaRPr>
          </a:p>
          <a:p>
            <a:pPr marL="365125" indent="-255587">
              <a:lnSpc>
                <a:spcPct val="100000"/>
              </a:lnSpc>
              <a:spcBef>
                <a:spcPts val="400"/>
              </a:spcBef>
              <a:buClr>
                <a:schemeClr val="accent1"/>
              </a:buClr>
              <a:buSzPts val="1360"/>
              <a:buFont typeface="Arial"/>
              <a:buChar char="•"/>
            </a:pPr>
            <a:r>
              <a:rPr lang="en-GB" sz="2500" dirty="0">
                <a:latin typeface="Comic Sans MS" panose="030F0702030302020204" pitchFamily="66" charset="0"/>
                <a:ea typeface="Quattrocento Sans"/>
                <a:cs typeface="Quattrocento Sans"/>
                <a:sym typeface="Quattrocento Sans"/>
              </a:rPr>
              <a:t>Play helps children to learn about the world and themselves.  Sometimes it is helpful if you sensitively join in with your child’s play too.</a:t>
            </a:r>
            <a:endParaRPr lang="en-GB" sz="2500" dirty="0">
              <a:latin typeface="Comic Sans MS" panose="030F0702030302020204" pitchFamily="66" charset="0"/>
            </a:endParaRPr>
          </a:p>
          <a:p>
            <a:pPr marL="365125" indent="-255587">
              <a:lnSpc>
                <a:spcPct val="100000"/>
              </a:lnSpc>
              <a:spcBef>
                <a:spcPts val="400"/>
              </a:spcBef>
              <a:buClr>
                <a:schemeClr val="accent1"/>
              </a:buClr>
              <a:buSzPts val="1360"/>
              <a:buFont typeface="Arial"/>
              <a:buChar char="•"/>
            </a:pPr>
            <a:r>
              <a:rPr lang="en-GB" sz="2500" dirty="0">
                <a:solidFill>
                  <a:schemeClr val="dk1"/>
                </a:solidFill>
                <a:latin typeface="Comic Sans MS" panose="030F0702030302020204" pitchFamily="66" charset="0"/>
                <a:ea typeface="Quattrocento Sans"/>
                <a:cs typeface="Quattrocento Sans"/>
                <a:sym typeface="Quattrocento Sans"/>
              </a:rPr>
              <a:t>Sharing books with your child will help them to develop a love of reading.  Have fun together – use silly voices and act the story out.</a:t>
            </a:r>
            <a:endParaRPr lang="en-GB" sz="2500" dirty="0">
              <a:latin typeface="Comic Sans MS" panose="030F0702030302020204" pitchFamily="66" charset="0"/>
            </a:endParaRPr>
          </a:p>
          <a:p>
            <a:pPr marL="365125" indent="-255587">
              <a:lnSpc>
                <a:spcPct val="100000"/>
              </a:lnSpc>
              <a:spcBef>
                <a:spcPts val="400"/>
              </a:spcBef>
              <a:buClr>
                <a:schemeClr val="accent1"/>
              </a:buClr>
              <a:buSzPts val="816"/>
              <a:buFont typeface="Noto Sans Symbols"/>
              <a:buNone/>
            </a:pPr>
            <a:endParaRPr lang="en-GB" sz="1200" dirty="0">
              <a:solidFill>
                <a:schemeClr val="dk1"/>
              </a:solidFill>
              <a:latin typeface="Quattrocento Sans"/>
              <a:ea typeface="Quattrocento Sans"/>
              <a:cs typeface="Quattrocento Sans"/>
              <a:sym typeface="Quattrocento Sans"/>
            </a:endParaRPr>
          </a:p>
          <a:p>
            <a:pPr marL="365125" indent="-203772">
              <a:spcBef>
                <a:spcPts val="400"/>
              </a:spcBef>
              <a:buClr>
                <a:schemeClr val="accent1"/>
              </a:buClr>
              <a:buSzPts val="816"/>
              <a:buFont typeface="Noto Sans Symbols"/>
              <a:buNone/>
            </a:pPr>
            <a:endParaRPr lang="en-GB" sz="1200" dirty="0">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1326994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5"/>
          <p:cNvSpPr txBox="1"/>
          <p:nvPr/>
        </p:nvSpPr>
        <p:spPr>
          <a:xfrm>
            <a:off x="4030662" y="6381750"/>
            <a:ext cx="4656137" cy="3651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KINDNESS    RESPECT    RESPONSIBILITY    ASPIRATION</a:t>
            </a:r>
            <a:endParaRPr/>
          </a:p>
        </p:txBody>
      </p:sp>
      <p:pic>
        <p:nvPicPr>
          <p:cNvPr id="65" name="Google Shape;65;p5"/>
          <p:cNvPicPr preferRelativeResize="0"/>
          <p:nvPr/>
        </p:nvPicPr>
        <p:blipFill rotWithShape="1">
          <a:blip r:embed="rId3">
            <a:alphaModFix/>
          </a:blip>
          <a:srcRect/>
          <a:stretch/>
        </p:blipFill>
        <p:spPr>
          <a:xfrm>
            <a:off x="5463153" y="4699203"/>
            <a:ext cx="3386912" cy="1626674"/>
          </a:xfrm>
          <a:prstGeom prst="rect">
            <a:avLst/>
          </a:prstGeom>
          <a:noFill/>
          <a:ln>
            <a:noFill/>
          </a:ln>
        </p:spPr>
      </p:pic>
      <p:pic>
        <p:nvPicPr>
          <p:cNvPr id="66" name="Google Shape;66;p5"/>
          <p:cNvPicPr preferRelativeResize="0"/>
          <p:nvPr/>
        </p:nvPicPr>
        <p:blipFill rotWithShape="1">
          <a:blip r:embed="rId4">
            <a:alphaModFix/>
          </a:blip>
          <a:srcRect/>
          <a:stretch/>
        </p:blipFill>
        <p:spPr>
          <a:xfrm>
            <a:off x="6813393" y="1329250"/>
            <a:ext cx="2197682" cy="2047850"/>
          </a:xfrm>
          <a:prstGeom prst="rect">
            <a:avLst/>
          </a:prstGeom>
          <a:noFill/>
          <a:ln>
            <a:noFill/>
          </a:ln>
        </p:spPr>
      </p:pic>
      <p:pic>
        <p:nvPicPr>
          <p:cNvPr id="67" name="Google Shape;67;p5"/>
          <p:cNvPicPr preferRelativeResize="0"/>
          <p:nvPr/>
        </p:nvPicPr>
        <p:blipFill rotWithShape="1">
          <a:blip r:embed="rId5">
            <a:alphaModFix/>
          </a:blip>
          <a:srcRect/>
          <a:stretch/>
        </p:blipFill>
        <p:spPr>
          <a:xfrm>
            <a:off x="101925" y="1473900"/>
            <a:ext cx="2955925" cy="2573337"/>
          </a:xfrm>
          <a:prstGeom prst="rect">
            <a:avLst/>
          </a:prstGeom>
          <a:noFill/>
          <a:ln>
            <a:noFill/>
          </a:ln>
        </p:spPr>
      </p:pic>
      <p:pic>
        <p:nvPicPr>
          <p:cNvPr id="68" name="Google Shape;68;p5"/>
          <p:cNvPicPr preferRelativeResize="0"/>
          <p:nvPr/>
        </p:nvPicPr>
        <p:blipFill rotWithShape="1">
          <a:blip r:embed="rId6">
            <a:alphaModFix/>
          </a:blip>
          <a:srcRect/>
          <a:stretch/>
        </p:blipFill>
        <p:spPr>
          <a:xfrm>
            <a:off x="6905989" y="3021212"/>
            <a:ext cx="2012550" cy="1518825"/>
          </a:xfrm>
          <a:prstGeom prst="rect">
            <a:avLst/>
          </a:prstGeom>
          <a:noFill/>
          <a:ln>
            <a:noFill/>
          </a:ln>
        </p:spPr>
      </p:pic>
      <p:sp>
        <p:nvSpPr>
          <p:cNvPr id="69" name="Google Shape;69;p5"/>
          <p:cNvSpPr txBox="1"/>
          <p:nvPr/>
        </p:nvSpPr>
        <p:spPr>
          <a:xfrm>
            <a:off x="77450" y="166925"/>
            <a:ext cx="3751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Quintessential"/>
              <a:buNone/>
            </a:pPr>
            <a:r>
              <a:rPr lang="en-US" sz="2800" b="1">
                <a:solidFill>
                  <a:schemeClr val="dk1"/>
                </a:solidFill>
                <a:latin typeface="Quintessential"/>
                <a:ea typeface="Quintessential"/>
                <a:cs typeface="Quintessential"/>
                <a:sym typeface="Quintessential"/>
              </a:rPr>
              <a:t>Proud to be a part of </a:t>
            </a:r>
            <a:endParaRPr sz="2800" b="1">
              <a:solidFill>
                <a:schemeClr val="dk1"/>
              </a:solidFill>
              <a:latin typeface="Quintessential"/>
              <a:ea typeface="Quintessential"/>
              <a:cs typeface="Quintessential"/>
              <a:sym typeface="Quintessential"/>
            </a:endParaRPr>
          </a:p>
          <a:p>
            <a:pPr marL="0" marR="0" lvl="0" indent="0" algn="l" rtl="0">
              <a:lnSpc>
                <a:spcPct val="100000"/>
              </a:lnSpc>
              <a:spcBef>
                <a:spcPts val="0"/>
              </a:spcBef>
              <a:spcAft>
                <a:spcPts val="0"/>
              </a:spcAft>
              <a:buClr>
                <a:schemeClr val="dk1"/>
              </a:buClr>
              <a:buSzPts val="2800"/>
              <a:buFont typeface="Quintessential"/>
              <a:buNone/>
            </a:pPr>
            <a:r>
              <a:rPr lang="en-US" sz="2800" b="1">
                <a:solidFill>
                  <a:schemeClr val="dk1"/>
                </a:solidFill>
                <a:latin typeface="Quintessential"/>
                <a:ea typeface="Quintessential"/>
                <a:cs typeface="Quintessential"/>
                <a:sym typeface="Quintessential"/>
              </a:rPr>
              <a:t>St Margaret’s…</a:t>
            </a:r>
            <a:endParaRPr/>
          </a:p>
        </p:txBody>
      </p:sp>
      <p:pic>
        <p:nvPicPr>
          <p:cNvPr id="70" name="Google Shape;70;p5"/>
          <p:cNvPicPr preferRelativeResize="0"/>
          <p:nvPr/>
        </p:nvPicPr>
        <p:blipFill rotWithShape="1">
          <a:blip r:embed="rId7">
            <a:alphaModFix/>
          </a:blip>
          <a:srcRect/>
          <a:stretch/>
        </p:blipFill>
        <p:spPr>
          <a:xfrm>
            <a:off x="4893451" y="2797988"/>
            <a:ext cx="2012550" cy="1965274"/>
          </a:xfrm>
          <a:prstGeom prst="rect">
            <a:avLst/>
          </a:prstGeom>
          <a:noFill/>
          <a:ln>
            <a:noFill/>
          </a:ln>
        </p:spPr>
      </p:pic>
      <p:pic>
        <p:nvPicPr>
          <p:cNvPr id="71" name="Google Shape;71;p5"/>
          <p:cNvPicPr preferRelativeResize="0"/>
          <p:nvPr/>
        </p:nvPicPr>
        <p:blipFill rotWithShape="1">
          <a:blip r:embed="rId8">
            <a:alphaModFix/>
          </a:blip>
          <a:srcRect/>
          <a:stretch/>
        </p:blipFill>
        <p:spPr>
          <a:xfrm>
            <a:off x="3057850" y="2431325"/>
            <a:ext cx="1887992" cy="2640313"/>
          </a:xfrm>
          <a:prstGeom prst="rect">
            <a:avLst/>
          </a:prstGeom>
          <a:noFill/>
          <a:ln>
            <a:noFill/>
          </a:ln>
        </p:spPr>
      </p:pic>
      <p:pic>
        <p:nvPicPr>
          <p:cNvPr id="72" name="Google Shape;72;p5"/>
          <p:cNvPicPr preferRelativeResize="0"/>
          <p:nvPr/>
        </p:nvPicPr>
        <p:blipFill rotWithShape="1">
          <a:blip r:embed="rId9">
            <a:alphaModFix/>
          </a:blip>
          <a:srcRect l="24917" t="21910" r="28277" b="32217"/>
          <a:stretch/>
        </p:blipFill>
        <p:spPr>
          <a:xfrm>
            <a:off x="3119375" y="5031462"/>
            <a:ext cx="2522538" cy="1392236"/>
          </a:xfrm>
          <a:prstGeom prst="rect">
            <a:avLst/>
          </a:prstGeom>
          <a:noFill/>
          <a:ln>
            <a:noFill/>
          </a:ln>
        </p:spPr>
      </p:pic>
      <p:pic>
        <p:nvPicPr>
          <p:cNvPr id="73" name="Google Shape;73;p5"/>
          <p:cNvPicPr preferRelativeResize="0"/>
          <p:nvPr/>
        </p:nvPicPr>
        <p:blipFill>
          <a:blip r:embed="rId10">
            <a:alphaModFix/>
          </a:blip>
          <a:stretch>
            <a:fillRect/>
          </a:stretch>
        </p:blipFill>
        <p:spPr>
          <a:xfrm>
            <a:off x="0" y="3958950"/>
            <a:ext cx="3004851" cy="1565010"/>
          </a:xfrm>
          <a:prstGeom prst="rect">
            <a:avLst/>
          </a:prstGeom>
          <a:noFill/>
          <a:ln>
            <a:noFill/>
          </a:ln>
        </p:spPr>
      </p:pic>
      <p:pic>
        <p:nvPicPr>
          <p:cNvPr id="74" name="Google Shape;74;p5"/>
          <p:cNvPicPr preferRelativeResize="0"/>
          <p:nvPr/>
        </p:nvPicPr>
        <p:blipFill>
          <a:blip r:embed="rId11">
            <a:alphaModFix/>
          </a:blip>
          <a:stretch>
            <a:fillRect/>
          </a:stretch>
        </p:blipFill>
        <p:spPr>
          <a:xfrm>
            <a:off x="2992838" y="698225"/>
            <a:ext cx="1814525" cy="1814525"/>
          </a:xfrm>
          <a:prstGeom prst="rect">
            <a:avLst/>
          </a:prstGeom>
          <a:noFill/>
          <a:ln>
            <a:noFill/>
          </a:ln>
        </p:spPr>
      </p:pic>
      <p:pic>
        <p:nvPicPr>
          <p:cNvPr id="75" name="Google Shape;75;p5"/>
          <p:cNvPicPr preferRelativeResize="0"/>
          <p:nvPr/>
        </p:nvPicPr>
        <p:blipFill>
          <a:blip r:embed="rId12">
            <a:alphaModFix/>
          </a:blip>
          <a:stretch>
            <a:fillRect/>
          </a:stretch>
        </p:blipFill>
        <p:spPr>
          <a:xfrm>
            <a:off x="4639350" y="77124"/>
            <a:ext cx="4371727" cy="1460184"/>
          </a:xfrm>
          <a:prstGeom prst="rect">
            <a:avLst/>
          </a:prstGeom>
          <a:noFill/>
          <a:ln>
            <a:noFill/>
          </a:ln>
        </p:spPr>
      </p:pic>
      <p:pic>
        <p:nvPicPr>
          <p:cNvPr id="76" name="Google Shape;76;p5" descr="SA_FFL_BRONZESchool_Logo_RGB"/>
          <p:cNvPicPr preferRelativeResize="0"/>
          <p:nvPr/>
        </p:nvPicPr>
        <p:blipFill rotWithShape="1">
          <a:blip r:embed="rId13">
            <a:alphaModFix/>
          </a:blip>
          <a:srcRect/>
          <a:stretch/>
        </p:blipFill>
        <p:spPr>
          <a:xfrm>
            <a:off x="4807387" y="1490000"/>
            <a:ext cx="2571750" cy="1039812"/>
          </a:xfrm>
          <a:prstGeom prst="rect">
            <a:avLst/>
          </a:prstGeom>
          <a:noFill/>
          <a:ln>
            <a:noFill/>
          </a:ln>
        </p:spPr>
      </p:pic>
      <p:pic>
        <p:nvPicPr>
          <p:cNvPr id="77" name="Google Shape;77;p5"/>
          <p:cNvPicPr preferRelativeResize="0"/>
          <p:nvPr/>
        </p:nvPicPr>
        <p:blipFill>
          <a:blip r:embed="rId14">
            <a:alphaModFix/>
          </a:blip>
          <a:stretch>
            <a:fillRect/>
          </a:stretch>
        </p:blipFill>
        <p:spPr>
          <a:xfrm>
            <a:off x="624767" y="5354633"/>
            <a:ext cx="2494598" cy="1392250"/>
          </a:xfrm>
          <a:prstGeom prst="rect">
            <a:avLst/>
          </a:prstGeom>
          <a:noFill/>
          <a:ln>
            <a:noFill/>
          </a:ln>
        </p:spPr>
      </p:pic>
      <p:pic>
        <p:nvPicPr>
          <p:cNvPr id="78" name="Google Shape;78;p5"/>
          <p:cNvPicPr preferRelativeResize="0"/>
          <p:nvPr/>
        </p:nvPicPr>
        <p:blipFill>
          <a:blip r:embed="rId15">
            <a:alphaModFix/>
          </a:blip>
          <a:stretch>
            <a:fillRect/>
          </a:stretch>
        </p:blipFill>
        <p:spPr>
          <a:xfrm>
            <a:off x="7742039" y="4540024"/>
            <a:ext cx="1269036" cy="1626675"/>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326383" y="37533"/>
            <a:ext cx="9654224"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b="1" i="0" u="none" strike="noStrike" cap="none" dirty="0">
                <a:solidFill>
                  <a:schemeClr val="dk1"/>
                </a:solidFill>
                <a:latin typeface="Kristen ITC" panose="03050502040202030202" pitchFamily="66" charset="0"/>
                <a:ea typeface="Caveat"/>
                <a:cs typeface="Caveat"/>
                <a:sym typeface="Caveat"/>
              </a:rPr>
              <a:t>Characteristics of Effective Learning</a:t>
            </a:r>
            <a:endParaRPr sz="3600" dirty="0">
              <a:latin typeface="Kristen ITC" panose="03050502040202030202" pitchFamily="66" charset="0"/>
            </a:endParaRPr>
          </a:p>
        </p:txBody>
      </p:sp>
      <p:sp>
        <p:nvSpPr>
          <p:cNvPr id="262" name="Google Shape;262;p23"/>
          <p:cNvSpPr txBox="1">
            <a:spLocks noGrp="1"/>
          </p:cNvSpPr>
          <p:nvPr>
            <p:ph idx="1"/>
          </p:nvPr>
        </p:nvSpPr>
        <p:spPr>
          <a:xfrm>
            <a:off x="163990" y="898167"/>
            <a:ext cx="8931865" cy="1641475"/>
          </a:xfrm>
          <a:prstGeom prst="rect">
            <a:avLst/>
          </a:prstGeom>
          <a:noFill/>
          <a:ln>
            <a:noFill/>
          </a:ln>
        </p:spPr>
        <p:txBody>
          <a:bodyPr spcFirstLastPara="1" wrap="square" lIns="91425" tIns="45700" rIns="91425" bIns="45700" anchor="t" anchorCtr="0">
            <a:noAutofit/>
          </a:bodyPr>
          <a:lstStyle/>
          <a:p>
            <a:pPr marL="109538" marR="0" lvl="0" indent="0" algn="l" rtl="0">
              <a:lnSpc>
                <a:spcPct val="100000"/>
              </a:lnSpc>
              <a:spcBef>
                <a:spcPts val="0"/>
              </a:spcBef>
              <a:spcAft>
                <a:spcPts val="0"/>
              </a:spcAft>
              <a:buClr>
                <a:schemeClr val="accent1"/>
              </a:buClr>
              <a:buSzPts val="1836"/>
              <a:buNone/>
            </a:pPr>
            <a:r>
              <a:rPr lang="en-GB" sz="2500" b="0" i="0" u="none" dirty="0">
                <a:solidFill>
                  <a:schemeClr val="dk1"/>
                </a:solidFill>
                <a:latin typeface="Comic Sans MS" panose="030F0702030302020204" pitchFamily="66" charset="0"/>
                <a:ea typeface="Quattrocento Sans"/>
                <a:cs typeface="Quattrocento Sans"/>
                <a:sym typeface="Quattrocento Sans"/>
              </a:rPr>
              <a:t>The ways in which the child engages with other people and their environment:</a:t>
            </a:r>
            <a:endParaRPr lang="en-GB" sz="2500" dirty="0">
              <a:latin typeface="Comic Sans MS" panose="030F0702030302020204" pitchFamily="66" charset="0"/>
            </a:endParaRPr>
          </a:p>
        </p:txBody>
      </p:sp>
      <p:sp>
        <p:nvSpPr>
          <p:cNvPr id="289" name="Google Shape;289;p23"/>
          <p:cNvSpPr txBox="1"/>
          <p:nvPr/>
        </p:nvSpPr>
        <p:spPr>
          <a:xfrm>
            <a:off x="0" y="1822155"/>
            <a:ext cx="5256212" cy="1400343"/>
          </a:xfrm>
          <a:prstGeom prst="rect">
            <a:avLst/>
          </a:prstGeom>
          <a:noFill/>
          <a:ln>
            <a:noFill/>
          </a:ln>
        </p:spPr>
        <p:txBody>
          <a:bodyPr spcFirstLastPara="1" wrap="square" lIns="91425" tIns="45700" rIns="91425" bIns="45700" anchor="t" anchorCtr="0">
            <a:spAutoFit/>
          </a:bodyPr>
          <a:lstStyle/>
          <a:p>
            <a:pPr marL="452438" marR="0" lvl="0" indent="-342900" algn="l" rtl="0">
              <a:lnSpc>
                <a:spcPct val="100000"/>
              </a:lnSpc>
              <a:spcBef>
                <a:spcPts val="400"/>
              </a:spcBef>
              <a:spcAft>
                <a:spcPts val="0"/>
              </a:spcAft>
              <a:buClr>
                <a:schemeClr val="accent1"/>
              </a:buClr>
              <a:buSzPts val="1836"/>
              <a:buFont typeface="Arial" panose="020B0604020202020204" pitchFamily="34" charset="0"/>
              <a:buChar char="•"/>
            </a:pPr>
            <a:r>
              <a:rPr lang="en-GB" sz="2500" b="0" i="0" u="none" dirty="0">
                <a:solidFill>
                  <a:srgbClr val="0070C0"/>
                </a:solidFill>
                <a:latin typeface="Comic Sans MS" panose="030F0702030302020204" pitchFamily="66" charset="0"/>
                <a:ea typeface="Quattrocento Sans"/>
                <a:cs typeface="Quattrocento Sans"/>
                <a:sym typeface="Quattrocento Sans"/>
              </a:rPr>
              <a:t>playing and exploring</a:t>
            </a:r>
            <a:endParaRPr lang="en-GB" sz="2500" dirty="0">
              <a:latin typeface="Comic Sans MS" panose="030F0702030302020204" pitchFamily="66" charset="0"/>
            </a:endParaRPr>
          </a:p>
          <a:p>
            <a:pPr marL="452438" marR="0" lvl="0" indent="-342900" algn="l" rtl="0">
              <a:lnSpc>
                <a:spcPct val="100000"/>
              </a:lnSpc>
              <a:spcBef>
                <a:spcPts val="400"/>
              </a:spcBef>
              <a:spcAft>
                <a:spcPts val="0"/>
              </a:spcAft>
              <a:buClr>
                <a:schemeClr val="accent1"/>
              </a:buClr>
              <a:buSzPts val="1836"/>
              <a:buFont typeface="Arial" panose="020B0604020202020204" pitchFamily="34" charset="0"/>
              <a:buChar char="•"/>
            </a:pPr>
            <a:r>
              <a:rPr lang="en-GB" sz="2500" b="0" i="0" u="none" dirty="0">
                <a:solidFill>
                  <a:srgbClr val="0070C0"/>
                </a:solidFill>
                <a:latin typeface="Comic Sans MS" panose="030F0702030302020204" pitchFamily="66" charset="0"/>
                <a:ea typeface="Quattrocento Sans"/>
                <a:cs typeface="Quattrocento Sans"/>
                <a:sym typeface="Quattrocento Sans"/>
              </a:rPr>
              <a:t>active learning</a:t>
            </a:r>
            <a:endParaRPr lang="en-GB" sz="2500" dirty="0">
              <a:latin typeface="Comic Sans MS" panose="030F0702030302020204" pitchFamily="66" charset="0"/>
              <a:ea typeface="Quattrocento Sans"/>
            </a:endParaRPr>
          </a:p>
          <a:p>
            <a:pPr marL="452438" marR="0" lvl="0" indent="-342900" algn="l" rtl="0">
              <a:lnSpc>
                <a:spcPct val="100000"/>
              </a:lnSpc>
              <a:spcBef>
                <a:spcPts val="400"/>
              </a:spcBef>
              <a:spcAft>
                <a:spcPts val="0"/>
              </a:spcAft>
              <a:buClr>
                <a:schemeClr val="accent1"/>
              </a:buClr>
              <a:buSzPts val="1836"/>
              <a:buFont typeface="Arial" panose="020B0604020202020204" pitchFamily="34" charset="0"/>
              <a:buChar char="•"/>
            </a:pPr>
            <a:r>
              <a:rPr lang="en-GB" sz="2500" b="0" i="0" u="none" dirty="0">
                <a:solidFill>
                  <a:srgbClr val="0070C0"/>
                </a:solidFill>
                <a:latin typeface="Comic Sans MS" panose="030F0702030302020204" pitchFamily="66" charset="0"/>
                <a:ea typeface="Quattrocento Sans"/>
                <a:cs typeface="Quattrocento Sans"/>
                <a:sym typeface="Quattrocento Sans"/>
              </a:rPr>
              <a:t>creating &amp; thinking critically</a:t>
            </a:r>
            <a:endParaRPr lang="en-GB" sz="2500" b="0" i="0" u="none" dirty="0">
              <a:solidFill>
                <a:schemeClr val="dk1"/>
              </a:solidFill>
              <a:latin typeface="Comic Sans MS" panose="030F0702030302020204" pitchFamily="66" charset="0"/>
              <a:ea typeface="Quattrocento Sans"/>
              <a:cs typeface="Quattrocento Sans"/>
              <a:sym typeface="Quattrocento Sans"/>
            </a:endParaRPr>
          </a:p>
        </p:txBody>
      </p:sp>
      <p:pic>
        <p:nvPicPr>
          <p:cNvPr id="3" name="Picture 2">
            <a:extLst>
              <a:ext uri="{FF2B5EF4-FFF2-40B4-BE49-F238E27FC236}">
                <a16:creationId xmlns:a16="http://schemas.microsoft.com/office/drawing/2014/main" id="{1A8B3428-5F59-4F62-8DB7-6D27E7DAAA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27110" y="1471627"/>
            <a:ext cx="4152900" cy="4210050"/>
          </a:xfrm>
          <a:prstGeom prst="rect">
            <a:avLst/>
          </a:prstGeom>
        </p:spPr>
      </p:pic>
      <p:pic>
        <p:nvPicPr>
          <p:cNvPr id="8" name="Picture 7">
            <a:extLst>
              <a:ext uri="{FF2B5EF4-FFF2-40B4-BE49-F238E27FC236}">
                <a16:creationId xmlns:a16="http://schemas.microsoft.com/office/drawing/2014/main" id="{5F9B4BB7-301F-47D1-9D20-F4CE9027A98D}"/>
              </a:ext>
            </a:extLst>
          </p:cNvPr>
          <p:cNvPicPr/>
          <p:nvPr/>
        </p:nvPicPr>
        <p:blipFill>
          <a:blip r:embed="rId4">
            <a:extLst>
              <a:ext uri="{28A0092B-C50C-407E-A947-70E740481C1C}">
                <a14:useLocalDpi xmlns:a14="http://schemas.microsoft.com/office/drawing/2010/main" val="0"/>
              </a:ext>
            </a:extLst>
          </a:blip>
          <a:stretch>
            <a:fillRect/>
          </a:stretch>
        </p:blipFill>
        <p:spPr>
          <a:xfrm>
            <a:off x="163990" y="3429000"/>
            <a:ext cx="2736476" cy="3278760"/>
          </a:xfrm>
          <a:prstGeom prst="rect">
            <a:avLst/>
          </a:prstGeom>
        </p:spPr>
      </p:pic>
      <p:sp>
        <p:nvSpPr>
          <p:cNvPr id="10" name="TextBox 9">
            <a:extLst>
              <a:ext uri="{FF2B5EF4-FFF2-40B4-BE49-F238E27FC236}">
                <a16:creationId xmlns:a16="http://schemas.microsoft.com/office/drawing/2014/main" id="{34AAB8CD-3FDE-4D68-8B73-7F9C1CBAD18D}"/>
              </a:ext>
            </a:extLst>
          </p:cNvPr>
          <p:cNvSpPr txBox="1"/>
          <p:nvPr/>
        </p:nvSpPr>
        <p:spPr>
          <a:xfrm>
            <a:off x="3150710" y="5473945"/>
            <a:ext cx="6260791" cy="1246495"/>
          </a:xfrm>
          <a:prstGeom prst="rect">
            <a:avLst/>
          </a:prstGeom>
          <a:noFill/>
        </p:spPr>
        <p:txBody>
          <a:bodyPr wrap="square">
            <a:spAutoFit/>
          </a:bodyPr>
          <a:lstStyle/>
          <a:p>
            <a:pPr marL="109538" marR="0" lvl="0" algn="l" rtl="0">
              <a:lnSpc>
                <a:spcPct val="100000"/>
              </a:lnSpc>
              <a:spcBef>
                <a:spcPts val="400"/>
              </a:spcBef>
              <a:spcAft>
                <a:spcPts val="0"/>
              </a:spcAft>
              <a:buClr>
                <a:schemeClr val="accent1"/>
              </a:buClr>
              <a:buSzPts val="1836"/>
            </a:pPr>
            <a:r>
              <a:rPr lang="en-GB" sz="2500" b="0" i="0" u="none" dirty="0">
                <a:solidFill>
                  <a:schemeClr val="dk1"/>
                </a:solidFill>
                <a:latin typeface="Comic Sans MS" panose="030F0702030302020204" pitchFamily="66" charset="0"/>
                <a:ea typeface="Quattrocento Sans"/>
                <a:cs typeface="Quattrocento Sans"/>
                <a:sym typeface="Quattrocento Sans"/>
              </a:rPr>
              <a:t>Enables effective and motivated learning across all seven areas of the curriculum.</a:t>
            </a:r>
            <a:endParaRPr lang="en-GB" sz="2500" dirty="0">
              <a:latin typeface="Comic Sans MS" panose="030F0702030302020204" pitchFamily="66" charset="0"/>
            </a:endParaRPr>
          </a:p>
        </p:txBody>
      </p:sp>
    </p:spTree>
    <p:extLst>
      <p:ext uri="{BB962C8B-B14F-4D97-AF65-F5344CB8AC3E}">
        <p14:creationId xmlns:p14="http://schemas.microsoft.com/office/powerpoint/2010/main" val="26770593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p28"/>
          <p:cNvSpPr txBox="1">
            <a:spLocks noGrp="1"/>
          </p:cNvSpPr>
          <p:nvPr>
            <p:ph type="title"/>
          </p:nvPr>
        </p:nvSpPr>
        <p:spPr>
          <a:xfrm>
            <a:off x="107951" y="-39688"/>
            <a:ext cx="8229600" cy="1143000"/>
          </a:xfrm>
          <a:prstGeom prst="rect">
            <a:avLst/>
          </a:prstGeom>
          <a:noFill/>
          <a:ln>
            <a:noFill/>
          </a:ln>
        </p:spPr>
        <p:txBody>
          <a:bodyPr spcFirstLastPara="1" wrap="square" lIns="91425" tIns="45700" rIns="91425" bIns="45700" anchor="ctr" anchorCtr="0">
            <a:normAutofit/>
          </a:bodyPr>
          <a:lstStyle/>
          <a:p>
            <a:pPr marL="0" marR="0" lvl="0" indent="0" rtl="0">
              <a:lnSpc>
                <a:spcPct val="100000"/>
              </a:lnSpc>
              <a:spcBef>
                <a:spcPts val="0"/>
              </a:spcBef>
              <a:spcAft>
                <a:spcPts val="0"/>
              </a:spcAft>
              <a:buClr>
                <a:schemeClr val="dk1"/>
              </a:buClr>
              <a:buSzPts val="4100"/>
              <a:buFont typeface="Caveat"/>
              <a:buNone/>
            </a:pPr>
            <a:r>
              <a:rPr lang="en-US" sz="4100" b="1" i="0" u="none" strike="noStrike" cap="none" dirty="0">
                <a:solidFill>
                  <a:schemeClr val="dk1"/>
                </a:solidFill>
                <a:latin typeface="Kristen ITC" panose="03050502040202030202" pitchFamily="66" charset="0"/>
                <a:ea typeface="Caveat"/>
                <a:cs typeface="Caveat"/>
                <a:sym typeface="Caveat"/>
              </a:rPr>
              <a:t>Our Learning Dinosaurs </a:t>
            </a:r>
            <a:endParaRPr dirty="0">
              <a:latin typeface="Kristen ITC" panose="03050502040202030202" pitchFamily="66" charset="0"/>
            </a:endParaRPr>
          </a:p>
        </p:txBody>
      </p:sp>
      <p:sp>
        <p:nvSpPr>
          <p:cNvPr id="366" name="Google Shape;366;p28"/>
          <p:cNvSpPr txBox="1">
            <a:spLocks noGrp="1"/>
          </p:cNvSpPr>
          <p:nvPr>
            <p:ph idx="1"/>
          </p:nvPr>
        </p:nvSpPr>
        <p:spPr>
          <a:xfrm>
            <a:off x="71437" y="908050"/>
            <a:ext cx="8964612" cy="4525962"/>
          </a:xfrm>
          <a:prstGeom prst="rect">
            <a:avLst/>
          </a:prstGeom>
          <a:noFill/>
          <a:ln>
            <a:noFill/>
          </a:ln>
        </p:spPr>
        <p:txBody>
          <a:bodyPr spcFirstLastPara="1" wrap="square" lIns="91425" tIns="45700" rIns="91425" bIns="45700" anchor="t" anchorCtr="0">
            <a:noAutofit/>
          </a:bodyPr>
          <a:lstStyle/>
          <a:p>
            <a:pPr marL="109538" marR="0" lvl="0" indent="0" algn="l" rtl="0">
              <a:lnSpc>
                <a:spcPct val="100000"/>
              </a:lnSpc>
              <a:spcBef>
                <a:spcPts val="0"/>
              </a:spcBef>
              <a:spcAft>
                <a:spcPts val="0"/>
              </a:spcAft>
              <a:buClr>
                <a:schemeClr val="accent1"/>
              </a:buClr>
              <a:buSzPts val="1700"/>
              <a:buNone/>
            </a:pPr>
            <a:r>
              <a:rPr lang="en-US" sz="2500" b="0" i="0" u="none" dirty="0">
                <a:solidFill>
                  <a:schemeClr val="dk1"/>
                </a:solidFill>
                <a:latin typeface="Comic Sans MS" panose="030F0702030302020204" pitchFamily="66" charset="0"/>
                <a:ea typeface="Quattrocento Sans"/>
                <a:cs typeface="Quattrocento Sans"/>
                <a:sym typeface="Quattrocento Sans"/>
              </a:rPr>
              <a:t>Each dinosaur represents a learning characteristic.</a:t>
            </a:r>
          </a:p>
          <a:p>
            <a:pPr marL="109538" marR="0" lvl="0" indent="0" algn="l" rtl="0">
              <a:lnSpc>
                <a:spcPct val="100000"/>
              </a:lnSpc>
              <a:spcBef>
                <a:spcPts val="0"/>
              </a:spcBef>
              <a:spcAft>
                <a:spcPts val="0"/>
              </a:spcAft>
              <a:buClr>
                <a:schemeClr val="accent1"/>
              </a:buClr>
              <a:buSzPts val="1700"/>
              <a:buNone/>
            </a:pPr>
            <a:endParaRPr sz="2500" dirty="0">
              <a:latin typeface="Comic Sans MS" panose="030F0702030302020204" pitchFamily="66" charset="0"/>
            </a:endParaRPr>
          </a:p>
          <a:p>
            <a:pPr marL="109538" marR="0" lvl="0" indent="0" algn="l" rtl="0">
              <a:lnSpc>
                <a:spcPct val="100000"/>
              </a:lnSpc>
              <a:spcBef>
                <a:spcPts val="400"/>
              </a:spcBef>
              <a:spcAft>
                <a:spcPts val="0"/>
              </a:spcAft>
              <a:buClr>
                <a:schemeClr val="accent1"/>
              </a:buClr>
              <a:buSzPts val="1700"/>
              <a:buNone/>
            </a:pPr>
            <a:r>
              <a:rPr lang="en-US" sz="2500" b="0" i="0" u="none" dirty="0">
                <a:solidFill>
                  <a:schemeClr val="dk1"/>
                </a:solidFill>
                <a:latin typeface="Comic Sans MS" panose="030F0702030302020204" pitchFamily="66" charset="0"/>
                <a:ea typeface="Quattrocento Sans"/>
                <a:cs typeface="Quattrocento Sans"/>
                <a:sym typeface="Quattrocento Sans"/>
              </a:rPr>
              <a:t>The children learn how each dinosaur behaves and try to do this themselves.</a:t>
            </a:r>
          </a:p>
          <a:p>
            <a:pPr marL="109538" marR="0" lvl="0" indent="0" algn="l" rtl="0">
              <a:lnSpc>
                <a:spcPct val="100000"/>
              </a:lnSpc>
              <a:spcBef>
                <a:spcPts val="400"/>
              </a:spcBef>
              <a:spcAft>
                <a:spcPts val="0"/>
              </a:spcAft>
              <a:buClr>
                <a:schemeClr val="accent1"/>
              </a:buClr>
              <a:buSzPts val="1700"/>
              <a:buNone/>
            </a:pPr>
            <a:endParaRPr sz="2500" dirty="0">
              <a:latin typeface="Comic Sans MS" panose="030F0702030302020204" pitchFamily="66" charset="0"/>
            </a:endParaRPr>
          </a:p>
          <a:p>
            <a:pPr marL="109538" marR="0" lvl="0" indent="0" algn="l" rtl="0">
              <a:lnSpc>
                <a:spcPct val="100000"/>
              </a:lnSpc>
              <a:spcBef>
                <a:spcPts val="400"/>
              </a:spcBef>
              <a:spcAft>
                <a:spcPts val="0"/>
              </a:spcAft>
              <a:buClr>
                <a:schemeClr val="accent1"/>
              </a:buClr>
              <a:buSzPts val="1700"/>
              <a:buNone/>
            </a:pPr>
            <a:r>
              <a:rPr lang="en-US" sz="2500" b="0" i="0" u="none" dirty="0">
                <a:solidFill>
                  <a:schemeClr val="dk1"/>
                </a:solidFill>
                <a:latin typeface="Comic Sans MS" panose="030F0702030302020204" pitchFamily="66" charset="0"/>
                <a:ea typeface="Quattrocento Sans"/>
                <a:cs typeface="Quattrocento Sans"/>
                <a:sym typeface="Quattrocento Sans"/>
              </a:rPr>
              <a:t>We praise and label the children’s learning </a:t>
            </a:r>
            <a:r>
              <a:rPr lang="en-US" sz="2500" b="0" i="0" u="none" dirty="0" err="1">
                <a:solidFill>
                  <a:schemeClr val="dk1"/>
                </a:solidFill>
                <a:latin typeface="Comic Sans MS" panose="030F0702030302020204" pitchFamily="66" charset="0"/>
                <a:ea typeface="Quattrocento Sans"/>
                <a:cs typeface="Quattrocento Sans"/>
                <a:sym typeface="Quattrocento Sans"/>
              </a:rPr>
              <a:t>behaviour</a:t>
            </a:r>
            <a:r>
              <a:rPr lang="en-US" sz="2500" b="0" i="0" u="none" dirty="0">
                <a:solidFill>
                  <a:schemeClr val="dk1"/>
                </a:solidFill>
                <a:latin typeface="Comic Sans MS" panose="030F0702030302020204" pitchFamily="66" charset="0"/>
                <a:ea typeface="Quattrocento Sans"/>
                <a:cs typeface="Quattrocento Sans"/>
                <a:sym typeface="Quattrocento Sans"/>
              </a:rPr>
              <a:t> to help them become familiar with the language.</a:t>
            </a:r>
            <a:endParaRPr sz="2500" dirty="0">
              <a:latin typeface="Comic Sans MS" panose="030F0702030302020204" pitchFamily="66" charset="0"/>
            </a:endParaRPr>
          </a:p>
          <a:p>
            <a:pPr marL="365125" marR="0" lvl="0" indent="-147637" algn="l" rtl="0">
              <a:spcBef>
                <a:spcPts val="400"/>
              </a:spcBef>
              <a:spcAft>
                <a:spcPts val="0"/>
              </a:spcAft>
              <a:buClr>
                <a:schemeClr val="accent1"/>
              </a:buClr>
              <a:buSzPts val="1700"/>
              <a:buFont typeface="Noto Sans Symbols"/>
              <a:buNone/>
            </a:pPr>
            <a:endParaRPr sz="2500" b="0" i="0" u="none" dirty="0">
              <a:solidFill>
                <a:schemeClr val="dk1"/>
              </a:solidFill>
              <a:latin typeface="Quattrocento Sans"/>
              <a:ea typeface="Quattrocento Sans"/>
              <a:cs typeface="Quattrocento Sans"/>
              <a:sym typeface="Quattrocento Sans"/>
            </a:endParaRPr>
          </a:p>
        </p:txBody>
      </p:sp>
      <p:pic>
        <p:nvPicPr>
          <p:cNvPr id="369" name="Google Shape;369;p28" descr="Cartoon happy dinosaur Royalty Free Vector Image"/>
          <p:cNvPicPr preferRelativeResize="0"/>
          <p:nvPr/>
        </p:nvPicPr>
        <p:blipFill rotWithShape="1">
          <a:blip r:embed="rId3">
            <a:alphaModFix/>
          </a:blip>
          <a:srcRect b="7869"/>
          <a:stretch/>
        </p:blipFill>
        <p:spPr>
          <a:xfrm rot="-240000">
            <a:off x="2247378" y="4296676"/>
            <a:ext cx="1685925" cy="2300287"/>
          </a:xfrm>
          <a:prstGeom prst="rect">
            <a:avLst/>
          </a:prstGeom>
          <a:noFill/>
          <a:ln>
            <a:noFill/>
          </a:ln>
        </p:spPr>
      </p:pic>
      <p:sp>
        <p:nvSpPr>
          <p:cNvPr id="370" name="Google Shape;370;p28"/>
          <p:cNvSpPr/>
          <p:nvPr/>
        </p:nvSpPr>
        <p:spPr>
          <a:xfrm>
            <a:off x="307627" y="3717032"/>
            <a:ext cx="2552700" cy="758190"/>
          </a:xfrm>
          <a:prstGeom prst="rect">
            <a:avLst/>
          </a:prstGeom>
        </p:spPr>
        <p:txBody>
          <a:bodyPr>
            <a:prstTxWarp prst="textPlain">
              <a:avLst/>
            </a:prstTxWarp>
          </a:bodyPr>
          <a:lstStyle/>
          <a:p>
            <a:pPr lvl="0" algn="ctr"/>
            <a:r>
              <a:rPr b="1" i="0">
                <a:ln>
                  <a:noFill/>
                </a:ln>
                <a:noFill/>
                <a:latin typeface="Arial"/>
              </a:rPr>
              <a:t>Ask-a-raptor</a:t>
            </a:r>
          </a:p>
        </p:txBody>
      </p:sp>
      <p:pic>
        <p:nvPicPr>
          <p:cNvPr id="371" name="Google Shape;371;p28" descr="Dinosaur Clipart Ankylosaurus - Ankylosaurus Cartoon Dinosaur ..."/>
          <p:cNvPicPr preferRelativeResize="0"/>
          <p:nvPr/>
        </p:nvPicPr>
        <p:blipFill rotWithShape="1">
          <a:blip r:embed="rId4">
            <a:alphaModFix/>
          </a:blip>
          <a:srcRect/>
          <a:stretch/>
        </p:blipFill>
        <p:spPr>
          <a:xfrm rot="300000" flipH="1">
            <a:off x="4052754" y="4924141"/>
            <a:ext cx="2581275" cy="1606550"/>
          </a:xfrm>
          <a:prstGeom prst="rect">
            <a:avLst/>
          </a:prstGeom>
          <a:noFill/>
          <a:ln>
            <a:noFill/>
          </a:ln>
        </p:spPr>
      </p:pic>
      <p:sp>
        <p:nvSpPr>
          <p:cNvPr id="372" name="Google Shape;372;p28"/>
          <p:cNvSpPr/>
          <p:nvPr/>
        </p:nvSpPr>
        <p:spPr>
          <a:xfrm>
            <a:off x="5580112" y="5085184"/>
            <a:ext cx="2995912" cy="655074"/>
          </a:xfrm>
          <a:prstGeom prst="rect">
            <a:avLst/>
          </a:prstGeom>
        </p:spPr>
        <p:txBody>
          <a:bodyPr>
            <a:prstTxWarp prst="textPlain">
              <a:avLst/>
            </a:prstTxWarp>
          </a:bodyPr>
          <a:lstStyle/>
          <a:p>
            <a:pPr lvl="0" algn="ctr"/>
            <a:r>
              <a:rPr b="1" i="0">
                <a:ln>
                  <a:noFill/>
                </a:ln>
                <a:noFill/>
                <a:latin typeface="Arial"/>
              </a:rPr>
              <a:t>Stick-a-saurus</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 name="Picture 2">
            <a:extLst>
              <a:ext uri="{FF2B5EF4-FFF2-40B4-BE49-F238E27FC236}">
                <a16:creationId xmlns:a16="http://schemas.microsoft.com/office/drawing/2014/main" id="{AB775258-E390-477C-A8C4-2304C8111F79}"/>
              </a:ext>
            </a:extLst>
          </p:cNvPr>
          <p:cNvPicPr>
            <a:picLocks noChangeAspect="1"/>
          </p:cNvPicPr>
          <p:nvPr/>
        </p:nvPicPr>
        <p:blipFill>
          <a:blip r:embed="rId3"/>
          <a:stretch>
            <a:fillRect/>
          </a:stretch>
        </p:blipFill>
        <p:spPr>
          <a:xfrm>
            <a:off x="307519" y="385762"/>
            <a:ext cx="8528962" cy="6053138"/>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30"/>
          <p:cNvSpPr txBox="1">
            <a:spLocks noGrp="1"/>
          </p:cNvSpPr>
          <p:nvPr>
            <p:ph type="title"/>
          </p:nvPr>
        </p:nvSpPr>
        <p:spPr>
          <a:xfrm>
            <a:off x="-327734" y="-37451"/>
            <a:ext cx="7239000" cy="876712"/>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4100" b="1" i="0" u="none" strike="noStrike" cap="none" dirty="0">
                <a:solidFill>
                  <a:schemeClr val="dk1"/>
                </a:solidFill>
                <a:latin typeface="Kristen ITC" panose="03050502040202030202" pitchFamily="66" charset="0"/>
                <a:ea typeface="Caveat"/>
                <a:cs typeface="Caveat"/>
                <a:sym typeface="Caveat"/>
              </a:rPr>
              <a:t>General Communication</a:t>
            </a:r>
            <a:endParaRPr sz="4100" b="1" i="0" u="none" strike="noStrike" cap="none" dirty="0">
              <a:solidFill>
                <a:schemeClr val="dk1"/>
              </a:solidFill>
              <a:latin typeface="Kristen ITC" panose="03050502040202030202" pitchFamily="66" charset="0"/>
              <a:ea typeface="Caveat"/>
              <a:cs typeface="Caveat"/>
              <a:sym typeface="Caveat"/>
            </a:endParaRPr>
          </a:p>
        </p:txBody>
      </p:sp>
      <p:sp>
        <p:nvSpPr>
          <p:cNvPr id="385" name="Google Shape;385;p30"/>
          <p:cNvSpPr txBox="1">
            <a:spLocks noGrp="1"/>
          </p:cNvSpPr>
          <p:nvPr>
            <p:ph idx="1"/>
          </p:nvPr>
        </p:nvSpPr>
        <p:spPr>
          <a:xfrm>
            <a:off x="0" y="400905"/>
            <a:ext cx="7239000" cy="6438900"/>
          </a:xfrm>
          <a:prstGeom prst="rect">
            <a:avLst/>
          </a:prstGeom>
          <a:noFill/>
          <a:ln>
            <a:noFill/>
          </a:ln>
        </p:spPr>
        <p:txBody>
          <a:bodyPr spcFirstLastPara="1" wrap="square" lIns="91425" tIns="45700" rIns="91425" bIns="45700" anchor="t" anchorCtr="0">
            <a:normAutofit fontScale="92500" lnSpcReduction="10000"/>
          </a:bodyPr>
          <a:lstStyle/>
          <a:p>
            <a:pPr marL="365125" marR="0" lvl="0" indent="-139001" algn="l" rtl="0">
              <a:lnSpc>
                <a:spcPct val="100000"/>
              </a:lnSpc>
              <a:spcBef>
                <a:spcPts val="0"/>
              </a:spcBef>
              <a:spcAft>
                <a:spcPts val="0"/>
              </a:spcAft>
              <a:buClr>
                <a:schemeClr val="accent1"/>
              </a:buClr>
              <a:buSzPts val="1836"/>
              <a:buFont typeface="Noto Sans Symbols"/>
              <a:buNone/>
            </a:pPr>
            <a:endParaRPr sz="2700" b="0" i="0" u="none" dirty="0">
              <a:solidFill>
                <a:schemeClr val="dk1"/>
              </a:solidFill>
              <a:latin typeface="Quattrocento Sans"/>
              <a:ea typeface="Quattrocento Sans"/>
              <a:cs typeface="Quattrocento Sans"/>
              <a:sym typeface="Quattrocento Sans"/>
            </a:endParaRPr>
          </a:p>
          <a:p>
            <a:pPr marL="109538" marR="0" lvl="0" indent="0" algn="l" rtl="0">
              <a:lnSpc>
                <a:spcPct val="100000"/>
              </a:lnSpc>
              <a:spcBef>
                <a:spcPts val="400"/>
              </a:spcBef>
              <a:spcAft>
                <a:spcPts val="0"/>
              </a:spcAft>
              <a:buClr>
                <a:schemeClr val="accent1"/>
              </a:buClr>
              <a:buSzPts val="1836"/>
              <a:buNone/>
            </a:pPr>
            <a:endParaRPr lang="en-US" sz="2700" b="1" dirty="0">
              <a:solidFill>
                <a:schemeClr val="dk1"/>
              </a:solidFill>
              <a:latin typeface="Comic Sans MS" panose="030F0702030302020204" pitchFamily="66" charset="0"/>
              <a:ea typeface="Quattrocento Sans"/>
              <a:cs typeface="Quattrocento Sans"/>
              <a:sym typeface="Quattrocento Sans"/>
            </a:endParaRPr>
          </a:p>
          <a:p>
            <a:pPr marL="109538" marR="0" lvl="0" indent="0" algn="l" rtl="0">
              <a:lnSpc>
                <a:spcPct val="100000"/>
              </a:lnSpc>
              <a:spcBef>
                <a:spcPts val="400"/>
              </a:spcBef>
              <a:spcAft>
                <a:spcPts val="0"/>
              </a:spcAft>
              <a:buClr>
                <a:schemeClr val="accent1"/>
              </a:buClr>
              <a:buSzPts val="1836"/>
              <a:buNone/>
            </a:pPr>
            <a:r>
              <a:rPr lang="en-US" sz="2700" b="1" dirty="0">
                <a:solidFill>
                  <a:schemeClr val="dk1"/>
                </a:solidFill>
                <a:latin typeface="Comic Sans MS" panose="030F0702030302020204" pitchFamily="66" charset="0"/>
                <a:ea typeface="Quattrocento Sans"/>
                <a:cs typeface="Quattrocento Sans"/>
                <a:sym typeface="Quattrocento Sans"/>
              </a:rPr>
              <a:t>General information and updates: </a:t>
            </a:r>
            <a:r>
              <a:rPr lang="en-US" sz="2700" dirty="0">
                <a:solidFill>
                  <a:schemeClr val="dk1"/>
                </a:solidFill>
                <a:latin typeface="Comic Sans MS" panose="030F0702030302020204" pitchFamily="66" charset="0"/>
                <a:ea typeface="Quattrocento Sans"/>
                <a:cs typeface="Quattrocento Sans"/>
                <a:sym typeface="Quattrocento Sans"/>
              </a:rPr>
              <a:t>W</a:t>
            </a:r>
            <a:r>
              <a:rPr lang="en-US" sz="2700" b="0" i="0" u="none" dirty="0">
                <a:solidFill>
                  <a:schemeClr val="dk1"/>
                </a:solidFill>
                <a:latin typeface="Comic Sans MS" panose="030F0702030302020204" pitchFamily="66" charset="0"/>
                <a:ea typeface="Quattrocento Sans"/>
                <a:cs typeface="Quattrocento Sans"/>
                <a:sym typeface="Quattrocento Sans"/>
              </a:rPr>
              <a:t>eekly school newsletter, website, emails, parents meetings, end of year reports. </a:t>
            </a:r>
          </a:p>
          <a:p>
            <a:pPr marL="109538" marR="0" lvl="0" indent="0" algn="l" rtl="0">
              <a:lnSpc>
                <a:spcPct val="100000"/>
              </a:lnSpc>
              <a:spcBef>
                <a:spcPts val="400"/>
              </a:spcBef>
              <a:spcAft>
                <a:spcPts val="0"/>
              </a:spcAft>
              <a:buClr>
                <a:schemeClr val="accent1"/>
              </a:buClr>
              <a:buSzPts val="1836"/>
              <a:buNone/>
            </a:pPr>
            <a:endParaRPr lang="en-US" sz="3200" dirty="0">
              <a:solidFill>
                <a:schemeClr val="dk1"/>
              </a:solidFill>
              <a:latin typeface="Comic Sans MS" panose="030F0702030302020204" pitchFamily="66" charset="0"/>
              <a:sym typeface="Quattrocento Sans"/>
            </a:endParaRPr>
          </a:p>
          <a:p>
            <a:pPr marL="109538" marR="0" lvl="0" indent="0" algn="l" rtl="0">
              <a:lnSpc>
                <a:spcPct val="100000"/>
              </a:lnSpc>
              <a:spcBef>
                <a:spcPts val="400"/>
              </a:spcBef>
              <a:spcAft>
                <a:spcPts val="0"/>
              </a:spcAft>
              <a:buClr>
                <a:schemeClr val="accent1"/>
              </a:buClr>
              <a:buSzPts val="1836"/>
              <a:buNone/>
            </a:pPr>
            <a:r>
              <a:rPr lang="en-US" sz="2700" b="1" dirty="0">
                <a:solidFill>
                  <a:schemeClr val="dk1"/>
                </a:solidFill>
                <a:latin typeface="Comic Sans MS" panose="030F0702030302020204" pitchFamily="66" charset="0"/>
                <a:sym typeface="Quattrocento Sans"/>
              </a:rPr>
              <a:t>Curriculum information: </a:t>
            </a:r>
            <a:r>
              <a:rPr lang="en-US" sz="2700" dirty="0">
                <a:solidFill>
                  <a:schemeClr val="dk1"/>
                </a:solidFill>
                <a:latin typeface="Comic Sans MS" panose="030F0702030302020204" pitchFamily="66" charset="0"/>
                <a:sym typeface="Quattrocento Sans"/>
              </a:rPr>
              <a:t>Learning prompts, newsletter information, parent workshops.</a:t>
            </a:r>
          </a:p>
          <a:p>
            <a:pPr marL="109538" marR="0" lvl="0" indent="0" algn="l" rtl="0">
              <a:lnSpc>
                <a:spcPct val="100000"/>
              </a:lnSpc>
              <a:spcBef>
                <a:spcPts val="400"/>
              </a:spcBef>
              <a:spcAft>
                <a:spcPts val="0"/>
              </a:spcAft>
              <a:buClr>
                <a:schemeClr val="accent1"/>
              </a:buClr>
              <a:buSzPts val="1836"/>
              <a:buNone/>
            </a:pPr>
            <a:endParaRPr lang="en-GB" sz="3200" dirty="0">
              <a:latin typeface="Comic Sans MS" panose="030F0702030302020204" pitchFamily="66" charset="0"/>
            </a:endParaRPr>
          </a:p>
          <a:p>
            <a:pPr marL="109538" marR="0" lvl="0" indent="0" algn="l" rtl="0">
              <a:lnSpc>
                <a:spcPct val="100000"/>
              </a:lnSpc>
              <a:spcBef>
                <a:spcPts val="400"/>
              </a:spcBef>
              <a:spcAft>
                <a:spcPts val="0"/>
              </a:spcAft>
              <a:buClr>
                <a:schemeClr val="accent1"/>
              </a:buClr>
              <a:buSzPts val="1836"/>
              <a:buNone/>
            </a:pPr>
            <a:r>
              <a:rPr lang="en-GB" sz="2700" b="1" dirty="0">
                <a:latin typeface="Comic Sans MS" panose="030F0702030302020204" pitchFamily="66" charset="0"/>
              </a:rPr>
              <a:t>Progress with learning: </a:t>
            </a:r>
            <a:r>
              <a:rPr lang="en-GB" sz="2700" dirty="0">
                <a:latin typeface="Comic Sans MS" panose="030F0702030302020204" pitchFamily="66" charset="0"/>
              </a:rPr>
              <a:t>parent consultations, end of year reports, informal conversation.</a:t>
            </a:r>
          </a:p>
          <a:p>
            <a:pPr marL="109538" marR="0" lvl="0" indent="0" algn="l" rtl="0">
              <a:lnSpc>
                <a:spcPct val="100000"/>
              </a:lnSpc>
              <a:spcBef>
                <a:spcPts val="400"/>
              </a:spcBef>
              <a:spcAft>
                <a:spcPts val="0"/>
              </a:spcAft>
              <a:buClr>
                <a:schemeClr val="accent1"/>
              </a:buClr>
              <a:buSzPts val="1836"/>
              <a:buNone/>
            </a:pPr>
            <a:endParaRPr lang="en-GB" sz="3200" dirty="0">
              <a:latin typeface="Comic Sans MS" panose="030F0702030302020204" pitchFamily="66" charset="0"/>
            </a:endParaRPr>
          </a:p>
          <a:p>
            <a:pPr marL="109538" marR="0" lvl="0" indent="0" algn="l" rtl="0">
              <a:lnSpc>
                <a:spcPct val="100000"/>
              </a:lnSpc>
              <a:spcBef>
                <a:spcPts val="400"/>
              </a:spcBef>
              <a:spcAft>
                <a:spcPts val="0"/>
              </a:spcAft>
              <a:buClr>
                <a:schemeClr val="accent1"/>
              </a:buClr>
              <a:buSzPts val="1836"/>
              <a:buNone/>
            </a:pPr>
            <a:r>
              <a:rPr lang="en-GB" sz="2700" b="1" dirty="0">
                <a:latin typeface="Comic Sans MS" panose="030F0702030302020204" pitchFamily="66" charset="0"/>
              </a:rPr>
              <a:t>Health and wellbeing: </a:t>
            </a:r>
            <a:r>
              <a:rPr lang="en-GB" sz="2700" dirty="0">
                <a:latin typeface="Comic Sans MS" panose="030F0702030302020204" pitchFamily="66" charset="0"/>
              </a:rPr>
              <a:t>illness or injury in school, </a:t>
            </a:r>
            <a:endParaRPr sz="2700" dirty="0">
              <a:latin typeface="Comic Sans MS" panose="030F0702030302020204" pitchFamily="66" charset="0"/>
            </a:endParaRPr>
          </a:p>
          <a:p>
            <a:pPr marL="226124" indent="0">
              <a:lnSpc>
                <a:spcPct val="100000"/>
              </a:lnSpc>
              <a:spcBef>
                <a:spcPts val="400"/>
              </a:spcBef>
              <a:buClr>
                <a:schemeClr val="accent1"/>
              </a:buClr>
              <a:buSzPts val="1836"/>
              <a:buNone/>
            </a:pPr>
            <a:endParaRPr sz="3200" b="0" i="0" u="none" dirty="0">
              <a:solidFill>
                <a:schemeClr val="dk1"/>
              </a:solidFill>
              <a:latin typeface="Comic Sans MS" panose="030F0702030302020204" pitchFamily="66" charset="0"/>
              <a:ea typeface="Quattrocento Sans"/>
              <a:cs typeface="Quattrocento Sans"/>
              <a:sym typeface="Quattrocento Sans"/>
            </a:endParaRPr>
          </a:p>
          <a:p>
            <a:pPr marL="109538" marR="0" lvl="0" indent="0" algn="ctr" rtl="0">
              <a:lnSpc>
                <a:spcPct val="100000"/>
              </a:lnSpc>
              <a:spcBef>
                <a:spcPts val="400"/>
              </a:spcBef>
              <a:spcAft>
                <a:spcPts val="0"/>
              </a:spcAft>
              <a:buClr>
                <a:schemeClr val="accent1"/>
              </a:buClr>
              <a:buSzPts val="1836"/>
              <a:buNone/>
            </a:pPr>
            <a:r>
              <a:rPr lang="en-US" sz="2700" b="0" i="0" u="none" dirty="0">
                <a:solidFill>
                  <a:schemeClr val="dk1"/>
                </a:solidFill>
                <a:latin typeface="Comic Sans MS" panose="030F0702030302020204" pitchFamily="66" charset="0"/>
                <a:ea typeface="Quattrocento Sans"/>
                <a:cs typeface="Quattrocento Sans"/>
                <a:sym typeface="Quattrocento Sans"/>
              </a:rPr>
              <a:t>Please keep us informed.  </a:t>
            </a:r>
            <a:endParaRPr dirty="0">
              <a:latin typeface="Comic Sans MS" panose="030F0702030302020204" pitchFamily="66" charset="0"/>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dirty="0">
              <a:solidFill>
                <a:schemeClr val="dk1"/>
              </a:solidFill>
              <a:latin typeface="Quattrocento Sans"/>
              <a:ea typeface="Quattrocento Sans"/>
              <a:cs typeface="Quattrocento Sans"/>
              <a:sym typeface="Quattrocento Sans"/>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dirty="0">
              <a:solidFill>
                <a:schemeClr val="dk1"/>
              </a:solidFill>
              <a:latin typeface="Quattrocento Sans"/>
              <a:ea typeface="Quattrocento Sans"/>
              <a:cs typeface="Quattrocento Sans"/>
              <a:sym typeface="Quattrocento Sans"/>
            </a:endParaRPr>
          </a:p>
          <a:p>
            <a:pPr marL="365125" marR="0" lvl="0" indent="-139001" algn="l" rtl="0">
              <a:spcBef>
                <a:spcPts val="400"/>
              </a:spcBef>
              <a:spcAft>
                <a:spcPts val="0"/>
              </a:spcAft>
              <a:buClr>
                <a:schemeClr val="accent1"/>
              </a:buClr>
              <a:buSzPts val="1836"/>
              <a:buFont typeface="Noto Sans Symbols"/>
              <a:buNone/>
            </a:pPr>
            <a:endParaRPr sz="2700" b="0" i="0" u="none" dirty="0">
              <a:solidFill>
                <a:schemeClr val="dk1"/>
              </a:solidFill>
              <a:latin typeface="Quattrocento Sans"/>
              <a:ea typeface="Quattrocento Sans"/>
              <a:cs typeface="Quattrocento Sans"/>
              <a:sym typeface="Quattrocento Sans"/>
            </a:endParaRPr>
          </a:p>
        </p:txBody>
      </p:sp>
      <p:pic>
        <p:nvPicPr>
          <p:cNvPr id="3" name="Picture 2">
            <a:extLst>
              <a:ext uri="{FF2B5EF4-FFF2-40B4-BE49-F238E27FC236}">
                <a16:creationId xmlns:a16="http://schemas.microsoft.com/office/drawing/2014/main" id="{BB87210A-8A82-4A55-9515-97C863E20313}"/>
              </a:ext>
            </a:extLst>
          </p:cNvPr>
          <p:cNvPicPr>
            <a:picLocks noChangeAspect="1"/>
          </p:cNvPicPr>
          <p:nvPr/>
        </p:nvPicPr>
        <p:blipFill>
          <a:blip r:embed="rId3"/>
          <a:stretch>
            <a:fillRect/>
          </a:stretch>
        </p:blipFill>
        <p:spPr>
          <a:xfrm>
            <a:off x="5778145" y="5718611"/>
            <a:ext cx="3173767" cy="979464"/>
          </a:xfrm>
          <a:prstGeom prst="rect">
            <a:avLst/>
          </a:prstGeom>
        </p:spPr>
      </p:pic>
      <p:pic>
        <p:nvPicPr>
          <p:cNvPr id="5" name="Picture 4">
            <a:extLst>
              <a:ext uri="{FF2B5EF4-FFF2-40B4-BE49-F238E27FC236}">
                <a16:creationId xmlns:a16="http://schemas.microsoft.com/office/drawing/2014/main" id="{063FEA11-0A3B-464F-8EF4-C627CE2B099E}"/>
              </a:ext>
            </a:extLst>
          </p:cNvPr>
          <p:cNvPicPr>
            <a:picLocks noChangeAspect="1"/>
          </p:cNvPicPr>
          <p:nvPr/>
        </p:nvPicPr>
        <p:blipFill>
          <a:blip r:embed="rId4"/>
          <a:stretch>
            <a:fillRect/>
          </a:stretch>
        </p:blipFill>
        <p:spPr>
          <a:xfrm>
            <a:off x="6949366" y="159925"/>
            <a:ext cx="1945396" cy="2749493"/>
          </a:xfrm>
          <a:prstGeom prst="rect">
            <a:avLst/>
          </a:prstGeom>
        </p:spPr>
      </p:pic>
      <p:pic>
        <p:nvPicPr>
          <p:cNvPr id="7" name="Picture 6">
            <a:extLst>
              <a:ext uri="{FF2B5EF4-FFF2-40B4-BE49-F238E27FC236}">
                <a16:creationId xmlns:a16="http://schemas.microsoft.com/office/drawing/2014/main" id="{95954607-BD3C-4E01-B53F-3E17C630DACE}"/>
              </a:ext>
            </a:extLst>
          </p:cNvPr>
          <p:cNvPicPr>
            <a:picLocks noChangeAspect="1"/>
          </p:cNvPicPr>
          <p:nvPr/>
        </p:nvPicPr>
        <p:blipFill>
          <a:blip r:embed="rId5"/>
          <a:stretch>
            <a:fillRect/>
          </a:stretch>
        </p:blipFill>
        <p:spPr>
          <a:xfrm>
            <a:off x="7043027" y="3429000"/>
            <a:ext cx="1851735" cy="1595644"/>
          </a:xfrm>
          <a:prstGeom prst="rect">
            <a:avLst/>
          </a:prstGeom>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p33"/>
          <p:cNvSpPr txBox="1">
            <a:spLocks noGrp="1"/>
          </p:cNvSpPr>
          <p:nvPr>
            <p:ph type="title"/>
          </p:nvPr>
        </p:nvSpPr>
        <p:spPr>
          <a:xfrm>
            <a:off x="-1325563" y="11112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veat"/>
              <a:buNone/>
            </a:pPr>
            <a:r>
              <a:rPr lang="en-US" sz="3600" b="1" i="0" u="none" strike="noStrike" cap="none" dirty="0">
                <a:solidFill>
                  <a:schemeClr val="dk1"/>
                </a:solidFill>
                <a:latin typeface="Kristen ITC" panose="03050502040202030202" pitchFamily="66" charset="0"/>
                <a:ea typeface="Caveat"/>
                <a:cs typeface="Caveat"/>
                <a:sym typeface="Caveat"/>
              </a:rPr>
              <a:t>Transition into school</a:t>
            </a:r>
            <a:br>
              <a:rPr lang="en-US" sz="3600" b="1" i="0" u="none" strike="noStrike" cap="none" dirty="0">
                <a:solidFill>
                  <a:schemeClr val="dk1"/>
                </a:solidFill>
                <a:latin typeface="Caveat"/>
                <a:ea typeface="Caveat"/>
                <a:cs typeface="Caveat"/>
                <a:sym typeface="Caveat"/>
              </a:rPr>
            </a:br>
            <a:endParaRPr sz="3600" b="1" i="0" u="none" strike="noStrike" cap="none" dirty="0">
              <a:solidFill>
                <a:schemeClr val="dk1"/>
              </a:solidFill>
              <a:latin typeface="Caveat"/>
              <a:ea typeface="Caveat"/>
              <a:cs typeface="Caveat"/>
              <a:sym typeface="Caveat"/>
            </a:endParaRPr>
          </a:p>
        </p:txBody>
      </p:sp>
      <p:sp>
        <p:nvSpPr>
          <p:cNvPr id="416" name="Google Shape;416;p33"/>
          <p:cNvSpPr txBox="1">
            <a:spLocks noGrp="1"/>
          </p:cNvSpPr>
          <p:nvPr>
            <p:ph idx="1"/>
          </p:nvPr>
        </p:nvSpPr>
        <p:spPr>
          <a:xfrm>
            <a:off x="165101" y="947738"/>
            <a:ext cx="8229600" cy="5472112"/>
          </a:xfrm>
          <a:prstGeom prst="rect">
            <a:avLst/>
          </a:prstGeom>
          <a:noFill/>
          <a:ln>
            <a:noFill/>
          </a:ln>
        </p:spPr>
        <p:txBody>
          <a:bodyPr spcFirstLastPara="1" wrap="square" lIns="91425" tIns="45700" rIns="91425" bIns="45700" anchor="t" anchorCtr="0">
            <a:noAutofit/>
          </a:bodyPr>
          <a:lstStyle/>
          <a:p>
            <a:pPr marL="365125" marR="0" lvl="0" indent="0" algn="l" rtl="0">
              <a:lnSpc>
                <a:spcPct val="100000"/>
              </a:lnSpc>
              <a:spcBef>
                <a:spcPts val="400"/>
              </a:spcBef>
              <a:spcAft>
                <a:spcPts val="0"/>
              </a:spcAft>
              <a:buClr>
                <a:schemeClr val="accent1"/>
              </a:buClr>
              <a:buSzPts val="1360"/>
              <a:buFont typeface="Noto Sans Symbols"/>
              <a:buNone/>
            </a:pPr>
            <a:r>
              <a:rPr lang="en-US" sz="2500" b="1" i="0" u="none" dirty="0">
                <a:solidFill>
                  <a:schemeClr val="dk1"/>
                </a:solidFill>
                <a:latin typeface="Comic Sans MS" panose="030F0702030302020204" pitchFamily="66" charset="0"/>
                <a:ea typeface="Quattrocento Sans"/>
                <a:cs typeface="Quattrocento Sans"/>
                <a:sym typeface="Quattrocento Sans"/>
              </a:rPr>
              <a:t>Home Visits: </a:t>
            </a:r>
            <a:r>
              <a:rPr lang="en-US" sz="2500" dirty="0">
                <a:latin typeface="Comic Sans MS" panose="030F0702030302020204" pitchFamily="66" charset="0"/>
                <a:ea typeface="Quattrocento Sans"/>
                <a:cs typeface="Quattrocento Sans"/>
                <a:sym typeface="Quattrocento Sans"/>
              </a:rPr>
              <a:t>June and July</a:t>
            </a:r>
            <a:endParaRPr sz="2500" dirty="0">
              <a:latin typeface="Comic Sans MS" panose="030F0702030302020204" pitchFamily="66" charset="0"/>
            </a:endParaRPr>
          </a:p>
          <a:p>
            <a:pPr marL="365125" marR="0" lvl="0" indent="0" algn="l" rtl="0">
              <a:lnSpc>
                <a:spcPct val="100000"/>
              </a:lnSpc>
              <a:spcBef>
                <a:spcPts val="400"/>
              </a:spcBef>
              <a:spcAft>
                <a:spcPts val="0"/>
              </a:spcAft>
              <a:buClr>
                <a:schemeClr val="accent1"/>
              </a:buClr>
              <a:buSzPts val="1360"/>
              <a:buFont typeface="Noto Sans Symbols"/>
              <a:buNone/>
            </a:pPr>
            <a:endParaRPr sz="2500" b="0" i="0" u="none" dirty="0">
              <a:solidFill>
                <a:schemeClr val="dk1"/>
              </a:solidFill>
              <a:latin typeface="Comic Sans MS" panose="030F0702030302020204" pitchFamily="66" charset="0"/>
              <a:ea typeface="Quattrocento Sans"/>
              <a:cs typeface="Quattrocento Sans"/>
              <a:sym typeface="Quattrocento Sans"/>
            </a:endParaRPr>
          </a:p>
          <a:p>
            <a:pPr marL="365125" marR="0" lvl="0" indent="0" algn="l" rtl="0">
              <a:lnSpc>
                <a:spcPct val="100000"/>
              </a:lnSpc>
              <a:spcBef>
                <a:spcPts val="400"/>
              </a:spcBef>
              <a:spcAft>
                <a:spcPts val="0"/>
              </a:spcAft>
              <a:buClr>
                <a:schemeClr val="accent1"/>
              </a:buClr>
              <a:buSzPts val="1360"/>
              <a:buFont typeface="Noto Sans Symbols"/>
              <a:buNone/>
            </a:pPr>
            <a:r>
              <a:rPr lang="en-US" sz="2500" b="1" i="0" u="none" dirty="0">
                <a:solidFill>
                  <a:schemeClr val="dk1"/>
                </a:solidFill>
                <a:latin typeface="Comic Sans MS" panose="030F0702030302020204" pitchFamily="66" charset="0"/>
                <a:ea typeface="Quattrocento Sans"/>
                <a:cs typeface="Quattrocento Sans"/>
                <a:sym typeface="Quattrocento Sans"/>
              </a:rPr>
              <a:t>Early Years Picnic: </a:t>
            </a:r>
            <a:r>
              <a:rPr lang="en-US" sz="2500" b="0" i="0" u="none" dirty="0">
                <a:solidFill>
                  <a:schemeClr val="dk1"/>
                </a:solidFill>
                <a:latin typeface="Comic Sans MS" panose="030F0702030302020204" pitchFamily="66" charset="0"/>
                <a:ea typeface="Quattrocento Sans"/>
                <a:cs typeface="Quattrocento Sans"/>
                <a:sym typeface="Quattrocento Sans"/>
              </a:rPr>
              <a:t>19</a:t>
            </a:r>
            <a:r>
              <a:rPr lang="en-US" sz="2500" b="0" i="0" u="none" baseline="30000" dirty="0">
                <a:solidFill>
                  <a:schemeClr val="dk1"/>
                </a:solidFill>
                <a:latin typeface="Comic Sans MS" panose="030F0702030302020204" pitchFamily="66" charset="0"/>
                <a:ea typeface="Quattrocento Sans"/>
                <a:cs typeface="Quattrocento Sans"/>
                <a:sym typeface="Quattrocento Sans"/>
              </a:rPr>
              <a:t>th</a:t>
            </a:r>
            <a:r>
              <a:rPr lang="en-US" sz="2500" b="0" i="0" u="none" dirty="0">
                <a:solidFill>
                  <a:schemeClr val="dk1"/>
                </a:solidFill>
                <a:latin typeface="Comic Sans MS" panose="030F0702030302020204" pitchFamily="66" charset="0"/>
                <a:ea typeface="Quattrocento Sans"/>
                <a:cs typeface="Quattrocento Sans"/>
                <a:sym typeface="Quattrocento Sans"/>
              </a:rPr>
              <a:t> July at </a:t>
            </a:r>
          </a:p>
          <a:p>
            <a:pPr marL="365125" marR="0" lvl="0" indent="0" algn="l" rtl="0">
              <a:lnSpc>
                <a:spcPct val="100000"/>
              </a:lnSpc>
              <a:spcBef>
                <a:spcPts val="400"/>
              </a:spcBef>
              <a:spcAft>
                <a:spcPts val="0"/>
              </a:spcAft>
              <a:buClr>
                <a:schemeClr val="accent1"/>
              </a:buClr>
              <a:buSzPts val="1360"/>
              <a:buFont typeface="Noto Sans Symbols"/>
              <a:buNone/>
            </a:pPr>
            <a:r>
              <a:rPr lang="en-US" sz="2500" b="0" i="0" u="none" dirty="0">
                <a:solidFill>
                  <a:schemeClr val="dk1"/>
                </a:solidFill>
                <a:latin typeface="Comic Sans MS" panose="030F0702030302020204" pitchFamily="66" charset="0"/>
                <a:ea typeface="Quattrocento Sans"/>
                <a:cs typeface="Quattrocento Sans"/>
                <a:sym typeface="Quattrocento Sans"/>
              </a:rPr>
              <a:t>3.30pm – 4.30pm. </a:t>
            </a:r>
            <a:endParaRPr sz="2500" dirty="0">
              <a:latin typeface="Comic Sans MS" panose="030F0702030302020204" pitchFamily="66" charset="0"/>
            </a:endParaRPr>
          </a:p>
          <a:p>
            <a:pPr marL="365125" marR="0" lvl="0" indent="0" algn="l" rtl="0">
              <a:lnSpc>
                <a:spcPct val="100000"/>
              </a:lnSpc>
              <a:spcBef>
                <a:spcPts val="400"/>
              </a:spcBef>
              <a:spcAft>
                <a:spcPts val="0"/>
              </a:spcAft>
              <a:buClr>
                <a:schemeClr val="accent1"/>
              </a:buClr>
              <a:buSzPts val="1360"/>
              <a:buFont typeface="Noto Sans Symbols"/>
              <a:buNone/>
            </a:pPr>
            <a:endParaRPr sz="2500" b="0" i="0" u="none" dirty="0">
              <a:solidFill>
                <a:schemeClr val="dk1"/>
              </a:solidFill>
              <a:latin typeface="Comic Sans MS" panose="030F0702030302020204" pitchFamily="66" charset="0"/>
              <a:ea typeface="Quattrocento Sans"/>
              <a:cs typeface="Quattrocento Sans"/>
              <a:sym typeface="Quattrocento Sans"/>
            </a:endParaRPr>
          </a:p>
          <a:p>
            <a:pPr marL="365125" marR="0" lvl="0" indent="0" algn="l" rtl="0">
              <a:lnSpc>
                <a:spcPct val="100000"/>
              </a:lnSpc>
              <a:spcBef>
                <a:spcPts val="400"/>
              </a:spcBef>
              <a:spcAft>
                <a:spcPts val="0"/>
              </a:spcAft>
              <a:buClr>
                <a:schemeClr val="accent1"/>
              </a:buClr>
              <a:buSzPts val="1360"/>
              <a:buFont typeface="Noto Sans Symbols"/>
              <a:buNone/>
            </a:pPr>
            <a:r>
              <a:rPr lang="en-US" sz="2500" b="1" i="0" u="none" dirty="0">
                <a:solidFill>
                  <a:schemeClr val="dk1"/>
                </a:solidFill>
                <a:latin typeface="Comic Sans MS" panose="030F0702030302020204" pitchFamily="66" charset="0"/>
                <a:ea typeface="Quattrocento Sans"/>
                <a:cs typeface="Quattrocento Sans"/>
                <a:sym typeface="Quattrocento Sans"/>
              </a:rPr>
              <a:t>Taster session:</a:t>
            </a:r>
            <a:r>
              <a:rPr lang="en-US" sz="2500" b="0" i="0" u="none" dirty="0">
                <a:solidFill>
                  <a:schemeClr val="dk1"/>
                </a:solidFill>
                <a:latin typeface="Comic Sans MS" panose="030F0702030302020204" pitchFamily="66" charset="0"/>
                <a:ea typeface="Quattrocento Sans"/>
                <a:cs typeface="Quattrocento Sans"/>
                <a:sym typeface="Quattrocento Sans"/>
              </a:rPr>
              <a:t> on one of the following dates </a:t>
            </a:r>
            <a:r>
              <a:rPr lang="en-US" sz="2500" dirty="0">
                <a:latin typeface="Comic Sans MS" panose="030F0702030302020204" pitchFamily="66" charset="0"/>
                <a:ea typeface="Quattrocento Sans"/>
                <a:cs typeface="Quattrocento Sans"/>
                <a:sym typeface="Quattrocento Sans"/>
              </a:rPr>
              <a:t>Tue</a:t>
            </a:r>
            <a:r>
              <a:rPr lang="en-US" sz="2500" b="0" i="0" u="none" dirty="0">
                <a:solidFill>
                  <a:schemeClr val="dk1"/>
                </a:solidFill>
                <a:latin typeface="Comic Sans MS" panose="030F0702030302020204" pitchFamily="66" charset="0"/>
                <a:ea typeface="Quattrocento Sans"/>
                <a:cs typeface="Quattrocento Sans"/>
                <a:sym typeface="Quattrocento Sans"/>
              </a:rPr>
              <a:t>sday </a:t>
            </a:r>
            <a:r>
              <a:rPr lang="en-US" sz="2500" dirty="0">
                <a:latin typeface="Comic Sans MS" panose="030F0702030302020204" pitchFamily="66" charset="0"/>
                <a:ea typeface="Quattrocento Sans"/>
                <a:cs typeface="Quattrocento Sans"/>
                <a:sym typeface="Quattrocento Sans"/>
              </a:rPr>
              <a:t>5</a:t>
            </a:r>
            <a:r>
              <a:rPr lang="en-US" sz="2500" b="0" i="0" u="none" baseline="30000" dirty="0">
                <a:solidFill>
                  <a:schemeClr val="dk1"/>
                </a:solidFill>
                <a:latin typeface="Comic Sans MS" panose="030F0702030302020204" pitchFamily="66" charset="0"/>
                <a:ea typeface="Quattrocento Sans"/>
                <a:cs typeface="Quattrocento Sans"/>
                <a:sym typeface="Quattrocento Sans"/>
              </a:rPr>
              <a:t>th</a:t>
            </a:r>
            <a:r>
              <a:rPr lang="en-US" sz="2500" b="0" i="0" u="none" dirty="0">
                <a:solidFill>
                  <a:schemeClr val="dk1"/>
                </a:solidFill>
                <a:latin typeface="Comic Sans MS" panose="030F0702030302020204" pitchFamily="66" charset="0"/>
                <a:ea typeface="Quattrocento Sans"/>
                <a:cs typeface="Quattrocento Sans"/>
                <a:sym typeface="Quattrocento Sans"/>
              </a:rPr>
              <a:t> September. </a:t>
            </a:r>
            <a:r>
              <a:rPr lang="en-US" sz="2500" dirty="0">
                <a:latin typeface="Comic Sans MS" panose="030F0702030302020204" pitchFamily="66" charset="0"/>
                <a:ea typeface="Quattrocento Sans"/>
                <a:cs typeface="Quattrocento Sans"/>
                <a:sym typeface="Quattrocento Sans"/>
              </a:rPr>
              <a:t>Wedne</a:t>
            </a:r>
            <a:r>
              <a:rPr lang="en-US" sz="2500" b="0" i="0" u="none" dirty="0">
                <a:solidFill>
                  <a:schemeClr val="dk1"/>
                </a:solidFill>
                <a:latin typeface="Comic Sans MS" panose="030F0702030302020204" pitchFamily="66" charset="0"/>
                <a:ea typeface="Quattrocento Sans"/>
                <a:cs typeface="Quattrocento Sans"/>
                <a:sym typeface="Quattrocento Sans"/>
              </a:rPr>
              <a:t>sday, 6</a:t>
            </a:r>
            <a:r>
              <a:rPr lang="en-US" sz="2500" b="0" i="0" u="none" baseline="30000" dirty="0">
                <a:solidFill>
                  <a:schemeClr val="dk1"/>
                </a:solidFill>
                <a:latin typeface="Comic Sans MS" panose="030F0702030302020204" pitchFamily="66" charset="0"/>
                <a:ea typeface="Quattrocento Sans"/>
                <a:cs typeface="Quattrocento Sans"/>
                <a:sym typeface="Quattrocento Sans"/>
              </a:rPr>
              <a:t>th</a:t>
            </a:r>
            <a:r>
              <a:rPr lang="en-US" sz="2500" b="0" i="0" u="none" dirty="0">
                <a:solidFill>
                  <a:schemeClr val="dk1"/>
                </a:solidFill>
                <a:latin typeface="Comic Sans MS" panose="030F0702030302020204" pitchFamily="66" charset="0"/>
                <a:ea typeface="Quattrocento Sans"/>
                <a:cs typeface="Quattrocento Sans"/>
                <a:sym typeface="Quattrocento Sans"/>
              </a:rPr>
              <a:t> September or </a:t>
            </a:r>
            <a:r>
              <a:rPr lang="en-US" sz="2500" dirty="0">
                <a:latin typeface="Comic Sans MS" panose="030F0702030302020204" pitchFamily="66" charset="0"/>
                <a:ea typeface="Quattrocento Sans"/>
                <a:cs typeface="Quattrocento Sans"/>
                <a:sym typeface="Quattrocento Sans"/>
              </a:rPr>
              <a:t>Thurs</a:t>
            </a:r>
            <a:r>
              <a:rPr lang="en-US" sz="2500" b="0" i="0" u="none" dirty="0">
                <a:solidFill>
                  <a:schemeClr val="dk1"/>
                </a:solidFill>
                <a:latin typeface="Comic Sans MS" panose="030F0702030302020204" pitchFamily="66" charset="0"/>
                <a:ea typeface="Quattrocento Sans"/>
                <a:cs typeface="Quattrocento Sans"/>
                <a:sym typeface="Quattrocento Sans"/>
              </a:rPr>
              <a:t>day </a:t>
            </a:r>
            <a:r>
              <a:rPr lang="en-US" sz="2500" dirty="0">
                <a:latin typeface="Comic Sans MS" panose="030F0702030302020204" pitchFamily="66" charset="0"/>
                <a:ea typeface="Quattrocento Sans"/>
                <a:cs typeface="Quattrocento Sans"/>
                <a:sym typeface="Quattrocento Sans"/>
              </a:rPr>
              <a:t>7</a:t>
            </a:r>
            <a:r>
              <a:rPr lang="en-US" sz="2500" b="0" i="0" u="none" baseline="30000" dirty="0">
                <a:solidFill>
                  <a:schemeClr val="dk1"/>
                </a:solidFill>
                <a:latin typeface="Comic Sans MS" panose="030F0702030302020204" pitchFamily="66" charset="0"/>
                <a:ea typeface="Quattrocento Sans"/>
                <a:cs typeface="Quattrocento Sans"/>
                <a:sym typeface="Quattrocento Sans"/>
              </a:rPr>
              <a:t>th</a:t>
            </a:r>
            <a:r>
              <a:rPr lang="en-US" sz="2500" b="0" i="0" u="none" dirty="0">
                <a:solidFill>
                  <a:schemeClr val="dk1"/>
                </a:solidFill>
                <a:latin typeface="Comic Sans MS" panose="030F0702030302020204" pitchFamily="66" charset="0"/>
                <a:ea typeface="Quattrocento Sans"/>
                <a:cs typeface="Quattrocento Sans"/>
                <a:sym typeface="Quattrocento Sans"/>
              </a:rPr>
              <a:t> September.  </a:t>
            </a:r>
            <a:endParaRPr sz="2500" dirty="0">
              <a:latin typeface="Comic Sans MS" panose="030F0702030302020204" pitchFamily="66" charset="0"/>
            </a:endParaRPr>
          </a:p>
          <a:p>
            <a:pPr marL="365125" marR="0" lvl="0" indent="0" algn="l" rtl="0">
              <a:lnSpc>
                <a:spcPct val="100000"/>
              </a:lnSpc>
              <a:spcBef>
                <a:spcPts val="400"/>
              </a:spcBef>
              <a:spcAft>
                <a:spcPts val="0"/>
              </a:spcAft>
              <a:buClr>
                <a:schemeClr val="accent1"/>
              </a:buClr>
              <a:buSzPts val="1360"/>
              <a:buFont typeface="Noto Sans Symbols"/>
              <a:buNone/>
            </a:pPr>
            <a:endParaRPr sz="2500" b="0" i="0" u="none" dirty="0">
              <a:solidFill>
                <a:schemeClr val="dk1"/>
              </a:solidFill>
              <a:latin typeface="Comic Sans MS" panose="030F0702030302020204" pitchFamily="66" charset="0"/>
              <a:ea typeface="Quattrocento Sans"/>
              <a:cs typeface="Quattrocento Sans"/>
              <a:sym typeface="Quattrocento Sans"/>
            </a:endParaRPr>
          </a:p>
          <a:p>
            <a:pPr marL="365125" marR="0" lvl="0" indent="0" algn="l" rtl="0">
              <a:lnSpc>
                <a:spcPct val="100000"/>
              </a:lnSpc>
              <a:spcBef>
                <a:spcPts val="400"/>
              </a:spcBef>
              <a:spcAft>
                <a:spcPts val="0"/>
              </a:spcAft>
              <a:buClr>
                <a:schemeClr val="accent1"/>
              </a:buClr>
              <a:buSzPts val="1360"/>
              <a:buFont typeface="Noto Sans Symbols"/>
              <a:buNone/>
            </a:pPr>
            <a:r>
              <a:rPr lang="en-US" sz="2500" b="1" i="0" u="none" dirty="0">
                <a:solidFill>
                  <a:schemeClr val="dk1"/>
                </a:solidFill>
                <a:latin typeface="Comic Sans MS" panose="030F0702030302020204" pitchFamily="66" charset="0"/>
                <a:ea typeface="Quattrocento Sans"/>
                <a:cs typeface="Quattrocento Sans"/>
                <a:sym typeface="Quattrocento Sans"/>
              </a:rPr>
              <a:t>Part Time week: </a:t>
            </a:r>
            <a:r>
              <a:rPr lang="en-US" sz="2500" dirty="0">
                <a:latin typeface="Comic Sans MS" panose="030F0702030302020204" pitchFamily="66" charset="0"/>
                <a:ea typeface="Quattrocento Sans"/>
                <a:cs typeface="Quattrocento Sans"/>
                <a:sym typeface="Quattrocento Sans"/>
              </a:rPr>
              <a:t>Monday 11</a:t>
            </a:r>
            <a:r>
              <a:rPr lang="en-US" sz="2500" b="0" i="0" u="none" baseline="30000" dirty="0">
                <a:solidFill>
                  <a:schemeClr val="dk1"/>
                </a:solidFill>
                <a:latin typeface="Comic Sans MS" panose="030F0702030302020204" pitchFamily="66" charset="0"/>
                <a:ea typeface="Quattrocento Sans"/>
                <a:cs typeface="Quattrocento Sans"/>
                <a:sym typeface="Quattrocento Sans"/>
              </a:rPr>
              <a:t>th</a:t>
            </a:r>
            <a:r>
              <a:rPr lang="en-US" sz="2500" b="0" i="0" u="none" dirty="0">
                <a:solidFill>
                  <a:schemeClr val="dk1"/>
                </a:solidFill>
                <a:latin typeface="Comic Sans MS" panose="030F0702030302020204" pitchFamily="66" charset="0"/>
                <a:ea typeface="Quattrocento Sans"/>
                <a:cs typeface="Quattrocento Sans"/>
                <a:sym typeface="Quattrocento Sans"/>
              </a:rPr>
              <a:t> – Friday 15</a:t>
            </a:r>
            <a:r>
              <a:rPr lang="en-US" sz="2500" b="0" i="0" u="none" baseline="30000" dirty="0">
                <a:solidFill>
                  <a:schemeClr val="dk1"/>
                </a:solidFill>
                <a:latin typeface="Comic Sans MS" panose="030F0702030302020204" pitchFamily="66" charset="0"/>
                <a:ea typeface="Quattrocento Sans"/>
                <a:cs typeface="Quattrocento Sans"/>
                <a:sym typeface="Quattrocento Sans"/>
              </a:rPr>
              <a:t>th</a:t>
            </a:r>
            <a:r>
              <a:rPr lang="en-US" sz="2500" b="0" i="0" u="none" dirty="0">
                <a:solidFill>
                  <a:schemeClr val="dk1"/>
                </a:solidFill>
                <a:latin typeface="Comic Sans MS" panose="030F0702030302020204" pitchFamily="66" charset="0"/>
                <a:ea typeface="Quattrocento Sans"/>
                <a:cs typeface="Quattrocento Sans"/>
                <a:sym typeface="Quattrocento Sans"/>
              </a:rPr>
              <a:t> September.</a:t>
            </a:r>
          </a:p>
          <a:p>
            <a:pPr marL="365125" marR="0" lvl="0" indent="0" algn="l" rtl="0">
              <a:lnSpc>
                <a:spcPct val="100000"/>
              </a:lnSpc>
              <a:spcBef>
                <a:spcPts val="400"/>
              </a:spcBef>
              <a:spcAft>
                <a:spcPts val="0"/>
              </a:spcAft>
              <a:buClr>
                <a:schemeClr val="accent1"/>
              </a:buClr>
              <a:buSzPts val="1360"/>
              <a:buFont typeface="Noto Sans Symbols"/>
              <a:buNone/>
            </a:pPr>
            <a:endParaRPr sz="2500" b="0" i="0" u="none" dirty="0">
              <a:solidFill>
                <a:schemeClr val="dk1"/>
              </a:solidFill>
              <a:latin typeface="Comic Sans MS" panose="030F0702030302020204" pitchFamily="66" charset="0"/>
              <a:ea typeface="Quattrocento Sans"/>
              <a:cs typeface="Quattrocento Sans"/>
              <a:sym typeface="Quattrocento Sans"/>
            </a:endParaRPr>
          </a:p>
          <a:p>
            <a:pPr marL="365125" marR="0" lvl="0" indent="0" algn="l" rtl="0">
              <a:lnSpc>
                <a:spcPct val="100000"/>
              </a:lnSpc>
              <a:spcBef>
                <a:spcPts val="400"/>
              </a:spcBef>
              <a:spcAft>
                <a:spcPts val="0"/>
              </a:spcAft>
              <a:buClr>
                <a:schemeClr val="accent1"/>
              </a:buClr>
              <a:buSzPts val="1360"/>
              <a:buFont typeface="Noto Sans Symbols"/>
              <a:buNone/>
            </a:pPr>
            <a:r>
              <a:rPr lang="en-US" sz="2500" b="1" i="0" u="none" dirty="0">
                <a:solidFill>
                  <a:schemeClr val="dk1"/>
                </a:solidFill>
                <a:latin typeface="Comic Sans MS" panose="030F0702030302020204" pitchFamily="66" charset="0"/>
                <a:ea typeface="Quattrocento Sans"/>
                <a:cs typeface="Quattrocento Sans"/>
                <a:sym typeface="Quattrocento Sans"/>
              </a:rPr>
              <a:t>Full Time start: </a:t>
            </a:r>
            <a:r>
              <a:rPr lang="en-US" sz="2500" i="0" u="none" dirty="0">
                <a:solidFill>
                  <a:schemeClr val="dk1"/>
                </a:solidFill>
                <a:latin typeface="Comic Sans MS" panose="030F0702030302020204" pitchFamily="66" charset="0"/>
                <a:ea typeface="Quattrocento Sans"/>
                <a:cs typeface="Quattrocento Sans"/>
                <a:sym typeface="Quattrocento Sans"/>
              </a:rPr>
              <a:t>From Monday </a:t>
            </a:r>
            <a:r>
              <a:rPr lang="en-US" sz="2500" b="0" i="0" u="none" dirty="0">
                <a:solidFill>
                  <a:schemeClr val="dk1"/>
                </a:solidFill>
                <a:latin typeface="Comic Sans MS" panose="030F0702030302020204" pitchFamily="66" charset="0"/>
                <a:ea typeface="Quattrocento Sans"/>
                <a:cs typeface="Quattrocento Sans"/>
                <a:sym typeface="Quattrocento Sans"/>
              </a:rPr>
              <a:t>18</a:t>
            </a:r>
            <a:r>
              <a:rPr lang="en-US" sz="2500" b="0" i="0" u="none" baseline="30000" dirty="0">
                <a:solidFill>
                  <a:schemeClr val="dk1"/>
                </a:solidFill>
                <a:latin typeface="Comic Sans MS" panose="030F0702030302020204" pitchFamily="66" charset="0"/>
                <a:ea typeface="Quattrocento Sans"/>
                <a:cs typeface="Quattrocento Sans"/>
                <a:sym typeface="Quattrocento Sans"/>
              </a:rPr>
              <a:t>th</a:t>
            </a:r>
            <a:r>
              <a:rPr lang="en-US" sz="2500" b="0" i="0" u="none" dirty="0">
                <a:solidFill>
                  <a:schemeClr val="dk1"/>
                </a:solidFill>
                <a:latin typeface="Comic Sans MS" panose="030F0702030302020204" pitchFamily="66" charset="0"/>
                <a:ea typeface="Quattrocento Sans"/>
                <a:cs typeface="Quattrocento Sans"/>
                <a:sym typeface="Quattrocento Sans"/>
              </a:rPr>
              <a:t> September.</a:t>
            </a:r>
            <a:endParaRPr sz="2500" dirty="0">
              <a:latin typeface="Comic Sans MS" panose="030F0702030302020204" pitchFamily="66" charset="0"/>
            </a:endParaRPr>
          </a:p>
        </p:txBody>
      </p:sp>
      <p:pic>
        <p:nvPicPr>
          <p:cNvPr id="6" name="Picture 5">
            <a:extLst>
              <a:ext uri="{FF2B5EF4-FFF2-40B4-BE49-F238E27FC236}">
                <a16:creationId xmlns:a16="http://schemas.microsoft.com/office/drawing/2014/main" id="{B375F2DA-F02B-43D5-ACF5-0A767D78BF2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Lst>
          </a:blip>
          <a:stretch>
            <a:fillRect/>
          </a:stretch>
        </p:blipFill>
        <p:spPr>
          <a:xfrm rot="163336">
            <a:off x="6472708" y="202616"/>
            <a:ext cx="2081513" cy="2792991"/>
          </a:xfrm>
          <a:prstGeom prst="rect">
            <a:avLst/>
          </a:prstGeom>
          <a:effectLst>
            <a:outerShdw blurRad="50800" dist="38100" dir="8100000" algn="tr" rotWithShape="0">
              <a:prstClr val="black">
                <a:alpha val="40000"/>
              </a:prstClr>
            </a:outerShdw>
          </a:effectLst>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txBox="1"/>
          <p:nvPr/>
        </p:nvSpPr>
        <p:spPr>
          <a:xfrm>
            <a:off x="4379888" y="6408725"/>
            <a:ext cx="4679100" cy="365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KINDNESS    RESPECT    RESPONSIBILITY    ASPIRATION</a:t>
            </a:r>
            <a:endParaRPr/>
          </a:p>
        </p:txBody>
      </p:sp>
      <p:sp>
        <p:nvSpPr>
          <p:cNvPr id="127" name="Google Shape;127;p15"/>
          <p:cNvSpPr txBox="1"/>
          <p:nvPr/>
        </p:nvSpPr>
        <p:spPr>
          <a:xfrm>
            <a:off x="128550" y="102950"/>
            <a:ext cx="43623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2300" b="1" i="0" u="none">
                <a:solidFill>
                  <a:schemeClr val="dk1"/>
                </a:solidFill>
                <a:latin typeface="Quintessential"/>
                <a:ea typeface="Quintessential"/>
                <a:cs typeface="Quintessential"/>
                <a:sym typeface="Quintessential"/>
              </a:rPr>
              <a:t>Working in </a:t>
            </a:r>
            <a:r>
              <a:rPr lang="en-US" sz="2300" b="1">
                <a:solidFill>
                  <a:schemeClr val="dk1"/>
                </a:solidFill>
                <a:latin typeface="Quintessential"/>
                <a:ea typeface="Quintessential"/>
                <a:cs typeface="Quintessential"/>
                <a:sym typeface="Quintessential"/>
              </a:rPr>
              <a:t>P</a:t>
            </a:r>
            <a:r>
              <a:rPr lang="en-US" sz="2300" b="1" i="0" u="none">
                <a:solidFill>
                  <a:schemeClr val="dk1"/>
                </a:solidFill>
                <a:latin typeface="Quintessential"/>
                <a:ea typeface="Quintessential"/>
                <a:cs typeface="Quintessential"/>
                <a:sym typeface="Quintessential"/>
              </a:rPr>
              <a:t>artnership – 7 </a:t>
            </a:r>
            <a:r>
              <a:rPr lang="en-US" sz="2300" b="1">
                <a:solidFill>
                  <a:schemeClr val="dk1"/>
                </a:solidFill>
                <a:latin typeface="Quintessential"/>
                <a:ea typeface="Quintessential"/>
                <a:cs typeface="Quintessential"/>
                <a:sym typeface="Quintessential"/>
              </a:rPr>
              <a:t>Y</a:t>
            </a:r>
            <a:r>
              <a:rPr lang="en-US" sz="2300" b="1" i="0" u="none">
                <a:solidFill>
                  <a:schemeClr val="dk1"/>
                </a:solidFill>
                <a:latin typeface="Quintessential"/>
                <a:ea typeface="Quintessential"/>
                <a:cs typeface="Quintessential"/>
                <a:sym typeface="Quintessential"/>
              </a:rPr>
              <a:t>ears</a:t>
            </a:r>
            <a:endParaRPr sz="1900" b="1">
              <a:latin typeface="Quintessential"/>
              <a:ea typeface="Quintessential"/>
              <a:cs typeface="Quintessential"/>
              <a:sym typeface="Quintessential"/>
            </a:endParaRPr>
          </a:p>
        </p:txBody>
      </p:sp>
      <p:sp>
        <p:nvSpPr>
          <p:cNvPr id="128" name="Google Shape;128;p15"/>
          <p:cNvSpPr txBox="1"/>
          <p:nvPr/>
        </p:nvSpPr>
        <p:spPr>
          <a:xfrm>
            <a:off x="128550" y="684775"/>
            <a:ext cx="3172500" cy="535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900" b="1" i="0" u="none">
                <a:solidFill>
                  <a:schemeClr val="dk1"/>
                </a:solidFill>
              </a:rPr>
              <a:t>Attendance </a:t>
            </a:r>
            <a:endParaRPr sz="1900" b="1">
              <a:solidFill>
                <a:schemeClr val="dk1"/>
              </a:solidFill>
            </a:endParaRPr>
          </a:p>
          <a:p>
            <a:pPr marL="457200" marR="0" lvl="0" indent="-349250" algn="l" rtl="0">
              <a:lnSpc>
                <a:spcPct val="100000"/>
              </a:lnSpc>
              <a:spcBef>
                <a:spcPts val="0"/>
              </a:spcBef>
              <a:spcAft>
                <a:spcPts val="0"/>
              </a:spcAft>
              <a:buClr>
                <a:schemeClr val="dk1"/>
              </a:buClr>
              <a:buSzPts val="1900"/>
              <a:buChar char="●"/>
            </a:pPr>
            <a:r>
              <a:rPr lang="en-US" sz="1900">
                <a:solidFill>
                  <a:schemeClr val="dk1"/>
                </a:solidFill>
              </a:rPr>
              <a:t>Absence makes keeping up hard</a:t>
            </a:r>
            <a:endParaRPr sz="1900">
              <a:solidFill>
                <a:schemeClr val="dk1"/>
              </a:solidFill>
            </a:endParaRPr>
          </a:p>
          <a:p>
            <a:pPr marL="457200" marR="0" lvl="0" indent="-349250" algn="l" rtl="0">
              <a:lnSpc>
                <a:spcPct val="100000"/>
              </a:lnSpc>
              <a:spcBef>
                <a:spcPts val="0"/>
              </a:spcBef>
              <a:spcAft>
                <a:spcPts val="0"/>
              </a:spcAft>
              <a:buClr>
                <a:schemeClr val="dk1"/>
              </a:buClr>
              <a:buSzPts val="1900"/>
              <a:buChar char="●"/>
            </a:pPr>
            <a:r>
              <a:rPr lang="en-US" sz="1900">
                <a:solidFill>
                  <a:schemeClr val="dk1"/>
                </a:solidFill>
              </a:rPr>
              <a:t>Balancing pressures on school with pressures on families</a:t>
            </a:r>
            <a:endParaRPr sz="1900">
              <a:solidFill>
                <a:schemeClr val="dk1"/>
              </a:solidFill>
            </a:endParaRPr>
          </a:p>
          <a:p>
            <a:pPr marL="457200" marR="0" lvl="0" indent="-349250" algn="l" rtl="0">
              <a:lnSpc>
                <a:spcPct val="100000"/>
              </a:lnSpc>
              <a:spcBef>
                <a:spcPts val="0"/>
              </a:spcBef>
              <a:spcAft>
                <a:spcPts val="0"/>
              </a:spcAft>
              <a:buClr>
                <a:schemeClr val="dk1"/>
              </a:buClr>
              <a:buSzPts val="1900"/>
              <a:buFont typeface="Arial"/>
              <a:buChar char="●"/>
            </a:pPr>
            <a:r>
              <a:rPr lang="en-US" sz="1900" i="0" u="none">
                <a:solidFill>
                  <a:schemeClr val="dk1"/>
                </a:solidFill>
              </a:rPr>
              <a:t>90% or less is classed as </a:t>
            </a:r>
            <a:r>
              <a:rPr lang="en-US" sz="1900" i="1" u="none">
                <a:solidFill>
                  <a:schemeClr val="dk1"/>
                </a:solidFill>
              </a:rPr>
              <a:t>‘persistent absence’</a:t>
            </a:r>
            <a:endParaRPr sz="1900" i="1">
              <a:solidFill>
                <a:schemeClr val="dk1"/>
              </a:solidFill>
            </a:endParaRPr>
          </a:p>
          <a:p>
            <a:pPr marL="457200" marR="0" lvl="0" indent="-349250" algn="l" rtl="0">
              <a:lnSpc>
                <a:spcPct val="100000"/>
              </a:lnSpc>
              <a:spcBef>
                <a:spcPts val="0"/>
              </a:spcBef>
              <a:spcAft>
                <a:spcPts val="0"/>
              </a:spcAft>
              <a:buClr>
                <a:schemeClr val="dk1"/>
              </a:buClr>
              <a:buSzPts val="1900"/>
              <a:buChar char="●"/>
            </a:pPr>
            <a:r>
              <a:rPr lang="en-US" sz="1900" i="1">
                <a:solidFill>
                  <a:schemeClr val="dk1"/>
                </a:solidFill>
              </a:rPr>
              <a:t>At less than </a:t>
            </a:r>
            <a:r>
              <a:rPr lang="en-US" sz="1900" i="0" u="none">
                <a:solidFill>
                  <a:schemeClr val="dk1"/>
                </a:solidFill>
              </a:rPr>
              <a:t>95% </a:t>
            </a:r>
            <a:r>
              <a:rPr lang="en-US" sz="1900">
                <a:solidFill>
                  <a:schemeClr val="dk1"/>
                </a:solidFill>
              </a:rPr>
              <a:t>we will send a letter</a:t>
            </a:r>
            <a:endParaRPr sz="1900" i="0" u="none">
              <a:solidFill>
                <a:schemeClr val="dk1"/>
              </a:solidFill>
            </a:endParaRPr>
          </a:p>
          <a:p>
            <a:pPr marL="457200" marR="0" lvl="0" indent="-349250" algn="l" rtl="0">
              <a:lnSpc>
                <a:spcPct val="100000"/>
              </a:lnSpc>
              <a:spcBef>
                <a:spcPts val="0"/>
              </a:spcBef>
              <a:spcAft>
                <a:spcPts val="0"/>
              </a:spcAft>
              <a:buClr>
                <a:schemeClr val="dk1"/>
              </a:buClr>
              <a:buSzPts val="1900"/>
              <a:buChar char="●"/>
            </a:pPr>
            <a:r>
              <a:rPr lang="en-US" sz="1900" i="0" u="none">
                <a:solidFill>
                  <a:schemeClr val="dk1"/>
                </a:solidFill>
              </a:rPr>
              <a:t>Attend every day unless ill. </a:t>
            </a:r>
            <a:endParaRPr sz="1900" i="0" u="none">
              <a:solidFill>
                <a:schemeClr val="dk1"/>
              </a:solidFill>
            </a:endParaRPr>
          </a:p>
          <a:p>
            <a:pPr marL="457200" marR="0" lvl="0" indent="-349250" algn="l" rtl="0">
              <a:lnSpc>
                <a:spcPct val="100000"/>
              </a:lnSpc>
              <a:spcBef>
                <a:spcPts val="0"/>
              </a:spcBef>
              <a:spcAft>
                <a:spcPts val="0"/>
              </a:spcAft>
              <a:buClr>
                <a:schemeClr val="dk1"/>
              </a:buClr>
              <a:buSzPts val="1900"/>
              <a:buChar char="●"/>
            </a:pPr>
            <a:r>
              <a:rPr lang="en-US" sz="1900">
                <a:solidFill>
                  <a:schemeClr val="dk1"/>
                </a:solidFill>
              </a:rPr>
              <a:t>If absent without notice, </a:t>
            </a:r>
            <a:r>
              <a:rPr lang="en-US" sz="1900" i="0" u="none">
                <a:solidFill>
                  <a:schemeClr val="dk1"/>
                </a:solidFill>
              </a:rPr>
              <a:t>we will contact you if we do not receive a call on a </a:t>
            </a:r>
            <a:r>
              <a:rPr lang="en-US" sz="1900" i="0">
                <a:solidFill>
                  <a:schemeClr val="dk1"/>
                </a:solidFill>
              </a:rPr>
              <a:t>daily basis</a:t>
            </a:r>
            <a:r>
              <a:rPr lang="en-US" sz="1900" i="0" u="none">
                <a:solidFill>
                  <a:schemeClr val="dk1"/>
                </a:solidFill>
              </a:rPr>
              <a:t> to ensure we know your child is safe.</a:t>
            </a:r>
            <a:endParaRPr sz="1900" i="1" u="none">
              <a:solidFill>
                <a:schemeClr val="dk1"/>
              </a:solidFill>
            </a:endParaRPr>
          </a:p>
        </p:txBody>
      </p:sp>
      <p:sp>
        <p:nvSpPr>
          <p:cNvPr id="129" name="Google Shape;129;p15"/>
          <p:cNvSpPr txBox="1"/>
          <p:nvPr/>
        </p:nvSpPr>
        <p:spPr>
          <a:xfrm>
            <a:off x="3390925" y="2552850"/>
            <a:ext cx="5814000" cy="3940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AC66BB"/>
              </a:buClr>
              <a:buSzPts val="1800"/>
              <a:buFont typeface="Arial"/>
              <a:buNone/>
            </a:pPr>
            <a:r>
              <a:rPr lang="en-US" sz="2000" b="1" i="0" u="none">
                <a:solidFill>
                  <a:schemeClr val="dk1"/>
                </a:solidFill>
                <a:latin typeface="Arial"/>
                <a:ea typeface="Arial"/>
                <a:cs typeface="Arial"/>
                <a:sym typeface="Arial"/>
              </a:rPr>
              <a:t>Communication</a:t>
            </a:r>
            <a:endParaRPr sz="2000">
              <a:solidFill>
                <a:schemeClr val="dk1"/>
              </a:solidFill>
            </a:endParaRPr>
          </a:p>
          <a:p>
            <a:pPr marL="457200" marR="0" lvl="0" indent="-355600" algn="l" rtl="0">
              <a:lnSpc>
                <a:spcPct val="115000"/>
              </a:lnSpc>
              <a:spcBef>
                <a:spcPts val="0"/>
              </a:spcBef>
              <a:spcAft>
                <a:spcPts val="0"/>
              </a:spcAft>
              <a:buClr>
                <a:schemeClr val="dk1"/>
              </a:buClr>
              <a:buSzPts val="2000"/>
              <a:buFont typeface="Arial"/>
              <a:buChar char="●"/>
            </a:pPr>
            <a:r>
              <a:rPr lang="en-US" sz="2000">
                <a:solidFill>
                  <a:schemeClr val="dk1"/>
                </a:solidFill>
              </a:rPr>
              <a:t>Both ways</a:t>
            </a:r>
            <a:endParaRPr sz="2000">
              <a:solidFill>
                <a:schemeClr val="dk1"/>
              </a:solidFill>
            </a:endParaRPr>
          </a:p>
          <a:p>
            <a:pPr marL="457200" marR="0" lvl="0" indent="-355600" algn="l" rtl="0">
              <a:lnSpc>
                <a:spcPct val="115000"/>
              </a:lnSpc>
              <a:spcBef>
                <a:spcPts val="0"/>
              </a:spcBef>
              <a:spcAft>
                <a:spcPts val="0"/>
              </a:spcAft>
              <a:buClr>
                <a:schemeClr val="dk1"/>
              </a:buClr>
              <a:buSzPts val="2000"/>
              <a:buChar char="●"/>
            </a:pPr>
            <a:r>
              <a:rPr lang="en-US" sz="2000">
                <a:solidFill>
                  <a:schemeClr val="dk1"/>
                </a:solidFill>
              </a:rPr>
              <a:t>Website for curriculum and useful parent info</a:t>
            </a:r>
            <a:endParaRPr sz="2000">
              <a:solidFill>
                <a:schemeClr val="dk1"/>
              </a:solidFill>
            </a:endParaRPr>
          </a:p>
          <a:p>
            <a:pPr marL="457200" marR="0" lvl="0" indent="-355600" algn="l" rtl="0">
              <a:lnSpc>
                <a:spcPct val="115000"/>
              </a:lnSpc>
              <a:spcBef>
                <a:spcPts val="0"/>
              </a:spcBef>
              <a:spcAft>
                <a:spcPts val="0"/>
              </a:spcAft>
              <a:buClr>
                <a:schemeClr val="dk1"/>
              </a:buClr>
              <a:buSzPts val="2000"/>
              <a:buChar char="●"/>
            </a:pPr>
            <a:r>
              <a:rPr lang="en-US" sz="2000">
                <a:solidFill>
                  <a:schemeClr val="dk1"/>
                </a:solidFill>
              </a:rPr>
              <a:t>Various parent events e.g parents evenings, curriculum meetings, curriculum workshops</a:t>
            </a:r>
            <a:endParaRPr sz="2000">
              <a:solidFill>
                <a:schemeClr val="dk1"/>
              </a:solidFill>
            </a:endParaRPr>
          </a:p>
          <a:p>
            <a:pPr marL="457200" marR="0" lvl="0" indent="-355600" algn="l" rtl="0">
              <a:lnSpc>
                <a:spcPct val="115000"/>
              </a:lnSpc>
              <a:spcBef>
                <a:spcPts val="0"/>
              </a:spcBef>
              <a:spcAft>
                <a:spcPts val="0"/>
              </a:spcAft>
              <a:buClr>
                <a:schemeClr val="dk1"/>
              </a:buClr>
              <a:buSzPts val="2000"/>
              <a:buChar char="●"/>
            </a:pPr>
            <a:r>
              <a:rPr lang="en-US" sz="2000">
                <a:solidFill>
                  <a:schemeClr val="dk1"/>
                </a:solidFill>
              </a:rPr>
              <a:t>Facebook, email, text, newsletters and Medical Tracker</a:t>
            </a:r>
            <a:endParaRPr sz="2000">
              <a:solidFill>
                <a:schemeClr val="dk1"/>
              </a:solidFill>
            </a:endParaRPr>
          </a:p>
          <a:p>
            <a:pPr marL="457200" marR="0" lvl="0" indent="-355600" algn="l" rtl="0">
              <a:lnSpc>
                <a:spcPct val="115000"/>
              </a:lnSpc>
              <a:spcBef>
                <a:spcPts val="0"/>
              </a:spcBef>
              <a:spcAft>
                <a:spcPts val="0"/>
              </a:spcAft>
              <a:buClr>
                <a:schemeClr val="dk1"/>
              </a:buClr>
              <a:buSzPts val="2000"/>
              <a:buFont typeface="Arial"/>
              <a:buChar char="●"/>
            </a:pPr>
            <a:r>
              <a:rPr lang="en-US" sz="2000">
                <a:solidFill>
                  <a:schemeClr val="dk1"/>
                </a:solidFill>
              </a:rPr>
              <a:t>From </a:t>
            </a:r>
            <a:r>
              <a:rPr lang="en-US" sz="2000" b="0" i="0" u="none">
                <a:solidFill>
                  <a:schemeClr val="dk1"/>
                </a:solidFill>
                <a:latin typeface="Arial"/>
                <a:ea typeface="Arial"/>
                <a:cs typeface="Arial"/>
                <a:sym typeface="Arial"/>
              </a:rPr>
              <a:t>home: </a:t>
            </a:r>
            <a:r>
              <a:rPr lang="en-US" sz="2000">
                <a:solidFill>
                  <a:schemeClr val="dk1"/>
                </a:solidFill>
              </a:rPr>
              <a:t>any </a:t>
            </a:r>
            <a:r>
              <a:rPr lang="en-US" sz="2000" b="0" i="0" u="none">
                <a:solidFill>
                  <a:schemeClr val="dk1"/>
                </a:solidFill>
                <a:latin typeface="Arial"/>
                <a:ea typeface="Arial"/>
                <a:cs typeface="Arial"/>
                <a:sym typeface="Arial"/>
              </a:rPr>
              <a:t>changes at home, chats on the gate, longer</a:t>
            </a:r>
            <a:r>
              <a:rPr lang="en-US" sz="2000">
                <a:solidFill>
                  <a:schemeClr val="dk1"/>
                </a:solidFill>
              </a:rPr>
              <a:t> chats via </a:t>
            </a:r>
            <a:r>
              <a:rPr lang="en-US" sz="2000" b="0" i="0" u="none">
                <a:solidFill>
                  <a:schemeClr val="dk1"/>
                </a:solidFill>
                <a:latin typeface="Arial"/>
                <a:ea typeface="Arial"/>
                <a:cs typeface="Arial"/>
                <a:sym typeface="Arial"/>
              </a:rPr>
              <a:t>appointment.</a:t>
            </a:r>
            <a:endParaRPr sz="2000">
              <a:solidFill>
                <a:schemeClr val="dk1"/>
              </a:solidFill>
            </a:endParaRPr>
          </a:p>
          <a:p>
            <a:pPr marL="457200" marR="0" lvl="0" indent="-355600" algn="l" rtl="0">
              <a:lnSpc>
                <a:spcPct val="115000"/>
              </a:lnSpc>
              <a:spcBef>
                <a:spcPts val="0"/>
              </a:spcBef>
              <a:spcAft>
                <a:spcPts val="0"/>
              </a:spcAft>
              <a:buClr>
                <a:schemeClr val="dk1"/>
              </a:buClr>
              <a:buSzPts val="2000"/>
              <a:buFont typeface="Arial"/>
              <a:buChar char="●"/>
            </a:pPr>
            <a:r>
              <a:rPr lang="en-US" sz="2000" b="0" i="0" u="none">
                <a:solidFill>
                  <a:schemeClr val="dk1"/>
                </a:solidFill>
                <a:latin typeface="Arial"/>
                <a:ea typeface="Arial"/>
                <a:cs typeface="Arial"/>
                <a:sym typeface="Arial"/>
              </a:rPr>
              <a:t>Booking meals info in pack. Use School Gateway app e.g. booking trips and clubs</a:t>
            </a:r>
            <a:endParaRPr sz="2000">
              <a:solidFill>
                <a:schemeClr val="dk1"/>
              </a:solidFill>
            </a:endParaRPr>
          </a:p>
        </p:txBody>
      </p:sp>
      <p:pic>
        <p:nvPicPr>
          <p:cNvPr id="130" name="Google Shape;130;p15"/>
          <p:cNvPicPr preferRelativeResize="0"/>
          <p:nvPr/>
        </p:nvPicPr>
        <p:blipFill>
          <a:blip r:embed="rId3">
            <a:alphaModFix/>
          </a:blip>
          <a:stretch>
            <a:fillRect/>
          </a:stretch>
        </p:blipFill>
        <p:spPr>
          <a:xfrm>
            <a:off x="4490849" y="102950"/>
            <a:ext cx="4083051" cy="2335270"/>
          </a:xfrm>
          <a:prstGeom prst="rect">
            <a:avLst/>
          </a:prstGeom>
          <a:noFill/>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4f86c7949c_0_0"/>
          <p:cNvSpPr txBox="1"/>
          <p:nvPr/>
        </p:nvSpPr>
        <p:spPr>
          <a:xfrm>
            <a:off x="224475" y="112250"/>
            <a:ext cx="5411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dk1"/>
                </a:solidFill>
                <a:latin typeface="Quintessential"/>
                <a:ea typeface="Quintessential"/>
                <a:cs typeface="Quintessential"/>
                <a:sym typeface="Quintessential"/>
              </a:rPr>
              <a:t>What’s in the Welcome Pack?</a:t>
            </a:r>
            <a:endParaRPr/>
          </a:p>
        </p:txBody>
      </p:sp>
      <p:sp>
        <p:nvSpPr>
          <p:cNvPr id="156" name="Google Shape;156;g24f86c7949c_0_0"/>
          <p:cNvSpPr txBox="1"/>
          <p:nvPr/>
        </p:nvSpPr>
        <p:spPr>
          <a:xfrm>
            <a:off x="224475" y="933925"/>
            <a:ext cx="8107500" cy="53874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Char char="●"/>
            </a:pPr>
            <a:r>
              <a:rPr lang="en-US" sz="2600" b="1"/>
              <a:t>The pink form</a:t>
            </a:r>
            <a:endParaRPr sz="2600" b="1"/>
          </a:p>
          <a:p>
            <a:pPr marL="457200" lvl="0" indent="-393700" algn="l" rtl="0">
              <a:spcBef>
                <a:spcPts val="0"/>
              </a:spcBef>
              <a:spcAft>
                <a:spcPts val="0"/>
              </a:spcAft>
              <a:buSzPts val="2600"/>
              <a:buChar char="●"/>
            </a:pPr>
            <a:r>
              <a:rPr lang="en-US" sz="2600"/>
              <a:t>A welcome letter from the Chair of Trustees</a:t>
            </a:r>
            <a:endParaRPr sz="2600"/>
          </a:p>
          <a:p>
            <a:pPr marL="457200" lvl="0" indent="-393700" algn="l" rtl="0">
              <a:spcBef>
                <a:spcPts val="0"/>
              </a:spcBef>
              <a:spcAft>
                <a:spcPts val="0"/>
              </a:spcAft>
              <a:buSzPts val="2600"/>
              <a:buChar char="●"/>
            </a:pPr>
            <a:r>
              <a:rPr lang="en-US" sz="2600"/>
              <a:t>A welcome letter from the Head Teacher</a:t>
            </a:r>
            <a:endParaRPr sz="2600"/>
          </a:p>
          <a:p>
            <a:pPr marL="457200" lvl="0" indent="-393700" algn="l" rtl="0">
              <a:spcBef>
                <a:spcPts val="0"/>
              </a:spcBef>
              <a:spcAft>
                <a:spcPts val="0"/>
              </a:spcAft>
              <a:buSzPts val="2600"/>
              <a:buChar char="●"/>
            </a:pPr>
            <a:r>
              <a:rPr lang="en-US" sz="2600"/>
              <a:t>A welcome letter from the Foundation Stage team</a:t>
            </a:r>
            <a:endParaRPr sz="2600"/>
          </a:p>
          <a:p>
            <a:pPr marL="457200" lvl="0" indent="-393700" algn="l" rtl="0">
              <a:spcBef>
                <a:spcPts val="0"/>
              </a:spcBef>
              <a:spcAft>
                <a:spcPts val="0"/>
              </a:spcAft>
              <a:buSzPts val="2600"/>
              <a:buChar char="●"/>
            </a:pPr>
            <a:r>
              <a:rPr lang="en-US" sz="2600"/>
              <a:t>Information from the PTA</a:t>
            </a:r>
            <a:endParaRPr sz="2600"/>
          </a:p>
          <a:p>
            <a:pPr marL="457200" lvl="0" indent="-393700" algn="l" rtl="0">
              <a:spcBef>
                <a:spcPts val="0"/>
              </a:spcBef>
              <a:spcAft>
                <a:spcPts val="0"/>
              </a:spcAft>
              <a:buSzPts val="2600"/>
              <a:buChar char="●"/>
            </a:pPr>
            <a:r>
              <a:rPr lang="en-US" sz="2600"/>
              <a:t>Home arrangements form - to be completed and returned</a:t>
            </a:r>
            <a:endParaRPr sz="2600"/>
          </a:p>
          <a:p>
            <a:pPr marL="457200" lvl="0" indent="-393700" algn="l" rtl="0">
              <a:spcBef>
                <a:spcPts val="0"/>
              </a:spcBef>
              <a:spcAft>
                <a:spcPts val="0"/>
              </a:spcAft>
              <a:buSzPts val="2600"/>
              <a:buChar char="●"/>
            </a:pPr>
            <a:r>
              <a:rPr lang="en-US" sz="2600"/>
              <a:t>Road to School map</a:t>
            </a:r>
            <a:endParaRPr sz="2600"/>
          </a:p>
          <a:p>
            <a:pPr marL="457200" lvl="0" indent="-393700" algn="l" rtl="0">
              <a:spcBef>
                <a:spcPts val="0"/>
              </a:spcBef>
              <a:spcAft>
                <a:spcPts val="0"/>
              </a:spcAft>
              <a:buSzPts val="2600"/>
              <a:buChar char="●"/>
            </a:pPr>
            <a:r>
              <a:rPr lang="en-US" sz="2600"/>
              <a:t>Information about school dinners including how to book and a sample menu</a:t>
            </a:r>
            <a:endParaRPr sz="2600"/>
          </a:p>
          <a:p>
            <a:pPr marL="457200" lvl="0" indent="-393700" algn="l" rtl="0">
              <a:spcBef>
                <a:spcPts val="0"/>
              </a:spcBef>
              <a:spcAft>
                <a:spcPts val="0"/>
              </a:spcAft>
              <a:buSzPts val="2600"/>
              <a:buChar char="●"/>
            </a:pPr>
            <a:r>
              <a:rPr lang="en-US" sz="2600"/>
              <a:t>Information about the School Gateway app</a:t>
            </a:r>
            <a:endParaRPr sz="2600"/>
          </a:p>
          <a:p>
            <a:pPr marL="457200" lvl="0" indent="-393700" algn="l" rtl="0">
              <a:spcBef>
                <a:spcPts val="0"/>
              </a:spcBef>
              <a:spcAft>
                <a:spcPts val="0"/>
              </a:spcAft>
              <a:buSzPts val="2600"/>
              <a:buChar char="●"/>
            </a:pPr>
            <a:r>
              <a:rPr lang="en-US" sz="2600"/>
              <a:t>Attendance information</a:t>
            </a:r>
            <a:endParaRPr sz="2600"/>
          </a:p>
          <a:p>
            <a:pPr marL="457200" lvl="0" indent="-393700" algn="l" rtl="0">
              <a:spcBef>
                <a:spcPts val="0"/>
              </a:spcBef>
              <a:spcAft>
                <a:spcPts val="0"/>
              </a:spcAft>
              <a:buSzPts val="2600"/>
              <a:buChar char="●"/>
            </a:pPr>
            <a:r>
              <a:rPr lang="en-US" sz="2600"/>
              <a:t>Uniform checklist</a:t>
            </a:r>
            <a:endParaRPr sz="2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6"/>
          <p:cNvSpPr txBox="1"/>
          <p:nvPr/>
        </p:nvSpPr>
        <p:spPr>
          <a:xfrm>
            <a:off x="365125" y="333375"/>
            <a:ext cx="9093200" cy="684212"/>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3200"/>
              <a:buFont typeface="Dancing Script"/>
              <a:buNone/>
            </a:pPr>
            <a:r>
              <a:rPr lang="en-US" sz="3200" b="1" i="0" u="none">
                <a:solidFill>
                  <a:schemeClr val="dk1"/>
                </a:solidFill>
                <a:latin typeface="Quintessential"/>
                <a:ea typeface="Quintessential"/>
                <a:cs typeface="Quintessential"/>
                <a:sym typeface="Quintessential"/>
              </a:rPr>
              <a:t>Google Forms for </a:t>
            </a:r>
            <a:r>
              <a:rPr lang="en-US" sz="3200" b="1">
                <a:solidFill>
                  <a:schemeClr val="dk1"/>
                </a:solidFill>
                <a:latin typeface="Quintessential"/>
                <a:ea typeface="Quintessential"/>
                <a:cs typeface="Quintessential"/>
                <a:sym typeface="Quintessential"/>
              </a:rPr>
              <a:t>C</a:t>
            </a:r>
            <a:r>
              <a:rPr lang="en-US" sz="3200" b="1" i="0" u="none">
                <a:solidFill>
                  <a:schemeClr val="dk1"/>
                </a:solidFill>
                <a:latin typeface="Quintessential"/>
                <a:ea typeface="Quintessential"/>
                <a:cs typeface="Quintessential"/>
                <a:sym typeface="Quintessential"/>
              </a:rPr>
              <a:t>ompleting</a:t>
            </a:r>
            <a:endParaRPr>
              <a:latin typeface="Quintessential"/>
              <a:ea typeface="Quintessential"/>
              <a:cs typeface="Quintessential"/>
              <a:sym typeface="Quintessential"/>
            </a:endParaRPr>
          </a:p>
        </p:txBody>
      </p:sp>
      <p:sp>
        <p:nvSpPr>
          <p:cNvPr id="162" name="Google Shape;162;p16"/>
          <p:cNvSpPr txBox="1"/>
          <p:nvPr/>
        </p:nvSpPr>
        <p:spPr>
          <a:xfrm>
            <a:off x="179388" y="1474800"/>
            <a:ext cx="8785200" cy="39084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3200"/>
              <a:buFont typeface="Quattrocento Sans"/>
              <a:buNone/>
            </a:pPr>
            <a:r>
              <a:rPr lang="en-US" sz="3000" i="0" u="none">
                <a:solidFill>
                  <a:schemeClr val="dk1"/>
                </a:solidFill>
              </a:rPr>
              <a:t>GDPR – we need active consent for</a:t>
            </a:r>
            <a:endParaRPr sz="3000">
              <a:solidFill>
                <a:schemeClr val="dk1"/>
              </a:solidFill>
            </a:endParaRPr>
          </a:p>
          <a:p>
            <a:pPr marL="457200" marR="0" lvl="0" indent="-419100" algn="l" rtl="0">
              <a:lnSpc>
                <a:spcPct val="100000"/>
              </a:lnSpc>
              <a:spcBef>
                <a:spcPts val="0"/>
              </a:spcBef>
              <a:spcAft>
                <a:spcPts val="0"/>
              </a:spcAft>
              <a:buClr>
                <a:schemeClr val="dk1"/>
              </a:buClr>
              <a:buSzPts val="3000"/>
              <a:buChar char="●"/>
            </a:pPr>
            <a:r>
              <a:rPr lang="en-US" sz="3000" i="0" u="none">
                <a:solidFill>
                  <a:schemeClr val="dk1"/>
                </a:solidFill>
              </a:rPr>
              <a:t>School trips</a:t>
            </a:r>
            <a:endParaRPr sz="3000"/>
          </a:p>
          <a:p>
            <a:pPr marL="457200" marR="0" lvl="0" indent="-419100" algn="l" rtl="0">
              <a:lnSpc>
                <a:spcPct val="100000"/>
              </a:lnSpc>
              <a:spcBef>
                <a:spcPts val="0"/>
              </a:spcBef>
              <a:spcAft>
                <a:spcPts val="0"/>
              </a:spcAft>
              <a:buClr>
                <a:schemeClr val="dk1"/>
              </a:buClr>
              <a:buSzPts val="3000"/>
              <a:buChar char="●"/>
            </a:pPr>
            <a:r>
              <a:rPr lang="en-US" sz="3000" i="0" u="none">
                <a:solidFill>
                  <a:schemeClr val="dk1"/>
                </a:solidFill>
              </a:rPr>
              <a:t>Acceptable IT Use Agreement</a:t>
            </a:r>
            <a:endParaRPr sz="3000"/>
          </a:p>
          <a:p>
            <a:pPr marL="457200" marR="0" lvl="0" indent="-419100" algn="l" rtl="0">
              <a:lnSpc>
                <a:spcPct val="100000"/>
              </a:lnSpc>
              <a:spcBef>
                <a:spcPts val="0"/>
              </a:spcBef>
              <a:spcAft>
                <a:spcPts val="0"/>
              </a:spcAft>
              <a:buClr>
                <a:schemeClr val="dk1"/>
              </a:buClr>
              <a:buSzPts val="3000"/>
              <a:buChar char="●"/>
            </a:pPr>
            <a:r>
              <a:rPr lang="en-US" sz="3000" i="0" u="none">
                <a:solidFill>
                  <a:schemeClr val="dk1"/>
                </a:solidFill>
              </a:rPr>
              <a:t>Images and videos </a:t>
            </a:r>
            <a:r>
              <a:rPr lang="en-US" sz="3000">
                <a:solidFill>
                  <a:schemeClr val="dk1"/>
                </a:solidFill>
              </a:rPr>
              <a:t>use</a:t>
            </a:r>
            <a:endParaRPr sz="3000"/>
          </a:p>
          <a:p>
            <a:pPr marL="457200" marR="0" lvl="0" indent="-419100" algn="l" rtl="0">
              <a:lnSpc>
                <a:spcPct val="100000"/>
              </a:lnSpc>
              <a:spcBef>
                <a:spcPts val="0"/>
              </a:spcBef>
              <a:spcAft>
                <a:spcPts val="0"/>
              </a:spcAft>
              <a:buClr>
                <a:schemeClr val="dk1"/>
              </a:buClr>
              <a:buSzPts val="3000"/>
              <a:buChar char="●"/>
            </a:pPr>
            <a:r>
              <a:rPr lang="en-US" sz="3000" i="0" u="none">
                <a:solidFill>
                  <a:schemeClr val="dk1"/>
                </a:solidFill>
              </a:rPr>
              <a:t>Marketing flyers from groups associated with the school e.g. sports and PTA</a:t>
            </a:r>
            <a:endParaRPr sz="3000"/>
          </a:p>
          <a:p>
            <a:pPr marL="457200" marR="0" lvl="0" indent="-419100" algn="l" rtl="0">
              <a:lnSpc>
                <a:spcPct val="100000"/>
              </a:lnSpc>
              <a:spcBef>
                <a:spcPts val="0"/>
              </a:spcBef>
              <a:spcAft>
                <a:spcPts val="0"/>
              </a:spcAft>
              <a:buClr>
                <a:schemeClr val="dk1"/>
              </a:buClr>
              <a:buSzPts val="3000"/>
              <a:buChar char="●"/>
            </a:pPr>
            <a:r>
              <a:rPr lang="en-US" sz="3000" i="0" u="none">
                <a:solidFill>
                  <a:schemeClr val="dk1"/>
                </a:solidFill>
              </a:rPr>
              <a:t>Guinea pig </a:t>
            </a:r>
            <a:endParaRPr sz="3000" i="0" u="none">
              <a:solidFill>
                <a:schemeClr val="dk1"/>
              </a:solidFill>
            </a:endParaRPr>
          </a:p>
          <a:p>
            <a:pPr marL="0" marR="0" lvl="0" indent="0" algn="l" rtl="0">
              <a:lnSpc>
                <a:spcPct val="100000"/>
              </a:lnSpc>
              <a:spcBef>
                <a:spcPts val="0"/>
              </a:spcBef>
              <a:spcAft>
                <a:spcPts val="0"/>
              </a:spcAft>
              <a:buNone/>
            </a:pPr>
            <a:endParaRPr sz="3000">
              <a:solidFill>
                <a:schemeClr val="dk1"/>
              </a:solidFill>
            </a:endParaRPr>
          </a:p>
          <a:p>
            <a:pPr marL="0" marR="0" lvl="0" indent="0" algn="l" rtl="0">
              <a:lnSpc>
                <a:spcPct val="100000"/>
              </a:lnSpc>
              <a:spcBef>
                <a:spcPts val="0"/>
              </a:spcBef>
              <a:spcAft>
                <a:spcPts val="0"/>
              </a:spcAft>
              <a:buNone/>
            </a:pPr>
            <a:r>
              <a:rPr lang="en-US" sz="3000">
                <a:solidFill>
                  <a:schemeClr val="dk1"/>
                </a:solidFill>
              </a:rPr>
              <a:t>We need medical details and emergency consents</a:t>
            </a:r>
            <a:endParaRPr sz="3000">
              <a:solidFill>
                <a:schemeClr val="dk1"/>
              </a:solidFill>
            </a:endParaRPr>
          </a:p>
        </p:txBody>
      </p:sp>
      <p:sp>
        <p:nvSpPr>
          <p:cNvPr id="163" name="Google Shape;163;p16"/>
          <p:cNvSpPr txBox="1"/>
          <p:nvPr/>
        </p:nvSpPr>
        <p:spPr>
          <a:xfrm>
            <a:off x="4043362" y="6381750"/>
            <a:ext cx="5100637" cy="3651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Quattrocento Sans"/>
              <a:buNone/>
            </a:pPr>
            <a:r>
              <a:rPr lang="en-US" sz="1200" b="0" i="0" u="none">
                <a:solidFill>
                  <a:schemeClr val="dk1"/>
                </a:solidFill>
                <a:latin typeface="Quattrocento Sans"/>
                <a:ea typeface="Quattrocento Sans"/>
                <a:cs typeface="Quattrocento Sans"/>
                <a:sym typeface="Quattrocento Sans"/>
              </a:rPr>
              <a:t>KINDNESS    RESPECT    RESPONSIBILITY    ASPIRATION</a:t>
            </a:r>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p:nvPr/>
        </p:nvSpPr>
        <p:spPr>
          <a:xfrm>
            <a:off x="3276600" y="260350"/>
            <a:ext cx="3197225" cy="47783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38761D"/>
              </a:buClr>
              <a:buSzPts val="1900"/>
              <a:buFont typeface="Montserrat"/>
              <a:buNone/>
            </a:pPr>
            <a:r>
              <a:rPr lang="en-US" sz="1900" b="1" i="0" u="none">
                <a:solidFill>
                  <a:srgbClr val="38761D"/>
                </a:solidFill>
                <a:latin typeface="Montserrat"/>
                <a:ea typeface="Montserrat"/>
                <a:cs typeface="Montserrat"/>
                <a:sym typeface="Montserrat"/>
              </a:rPr>
              <a:t>Uniform Requirements </a:t>
            </a:r>
            <a:endParaRPr/>
          </a:p>
        </p:txBody>
      </p:sp>
      <p:graphicFrame>
        <p:nvGraphicFramePr>
          <p:cNvPr id="169" name="Google Shape;169;p19"/>
          <p:cNvGraphicFramePr/>
          <p:nvPr/>
        </p:nvGraphicFramePr>
        <p:xfrm>
          <a:off x="755650" y="981075"/>
          <a:ext cx="7993050" cy="4549325"/>
        </p:xfrm>
        <a:graphic>
          <a:graphicData uri="http://schemas.openxmlformats.org/drawingml/2006/table">
            <a:tbl>
              <a:tblPr>
                <a:noFill/>
                <a:tableStyleId>{7879D869-396E-4A7A-B9DF-3062931F1608}</a:tableStyleId>
              </a:tblPr>
              <a:tblGrid>
                <a:gridCol w="3997325">
                  <a:extLst>
                    <a:ext uri="{9D8B030D-6E8A-4147-A177-3AD203B41FA5}">
                      <a16:colId xmlns:a16="http://schemas.microsoft.com/office/drawing/2014/main" val="20000"/>
                    </a:ext>
                  </a:extLst>
                </a:gridCol>
                <a:gridCol w="3995725">
                  <a:extLst>
                    <a:ext uri="{9D8B030D-6E8A-4147-A177-3AD203B41FA5}">
                      <a16:colId xmlns:a16="http://schemas.microsoft.com/office/drawing/2014/main" val="20001"/>
                    </a:ext>
                  </a:extLst>
                </a:gridCol>
              </a:tblGrid>
              <a:tr h="427025">
                <a:tc>
                  <a:txBody>
                    <a:bodyPr/>
                    <a:lstStyle/>
                    <a:p>
                      <a:pPr marL="0" marR="0" lvl="0" indent="0" algn="ctr" rtl="0">
                        <a:lnSpc>
                          <a:spcPct val="100000"/>
                        </a:lnSpc>
                        <a:spcBef>
                          <a:spcPts val="0"/>
                        </a:spcBef>
                        <a:spcAft>
                          <a:spcPts val="0"/>
                        </a:spcAft>
                        <a:buClr>
                          <a:schemeClr val="dk1"/>
                        </a:buClr>
                        <a:buSzPts val="1600"/>
                        <a:buFont typeface="Montserrat"/>
                        <a:buNone/>
                      </a:pPr>
                      <a:r>
                        <a:rPr lang="en-US" sz="1600" b="1" i="0" u="none" strike="noStrike" cap="none">
                          <a:solidFill>
                            <a:schemeClr val="dk1"/>
                          </a:solidFill>
                          <a:latin typeface="Montserrat"/>
                          <a:ea typeface="Montserrat"/>
                          <a:cs typeface="Montserrat"/>
                          <a:sym typeface="Montserrat"/>
                        </a:rPr>
                        <a:t>Boys- Day Wear </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Montserrat"/>
                        <a:buNone/>
                      </a:pPr>
                      <a:r>
                        <a:rPr lang="en-US" sz="1600" b="1" i="0" u="none" strike="noStrike" cap="none">
                          <a:solidFill>
                            <a:schemeClr val="dk1"/>
                          </a:solidFill>
                          <a:latin typeface="Montserrat"/>
                          <a:ea typeface="Montserrat"/>
                          <a:cs typeface="Montserrat"/>
                          <a:sym typeface="Montserrat"/>
                        </a:rPr>
                        <a:t>Girls- Day Wear </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914400">
                <a:tc>
                  <a:txBody>
                    <a:bodyPr/>
                    <a:lstStyle/>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Black shoes; flat soles with grip </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Black shoes; flat soles with grip or plain simple black boots during the winter months </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401750">
                <a:tc>
                  <a:txBody>
                    <a:bodyPr/>
                    <a:lstStyle/>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Grey trousers or grey tailored shorts</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Grey trousers, grey tailored shorts, grey pinafore or grey skirt </a:t>
                      </a:r>
                      <a:endParaRPr/>
                    </a:p>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Purple and white check summer dress or purple and white check summer all-in-one skort </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671500">
                <a:tc>
                  <a:txBody>
                    <a:bodyPr/>
                    <a:lstStyle/>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White polo shirt (with or without logo) or white shirt with collar</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White polo shirt (with or without logo) or white shirt with collar</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669925">
                <a:tc>
                  <a:txBody>
                    <a:bodyPr/>
                    <a:lstStyle/>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Plain black, grey or white socks</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126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Plain grey tights, plain white socks or grey socks</a:t>
                      </a:r>
                      <a:endParaRPr/>
                    </a:p>
                  </a:txBody>
                  <a:tcPr marL="91400" marR="91400" marT="91475" marB="9147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12650"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463550">
                <a:tc>
                  <a:txBody>
                    <a:bodyPr/>
                    <a:lstStyle/>
                    <a:p>
                      <a:pPr marL="0" marR="0" lvl="0" indent="0" algn="l" rtl="0">
                        <a:lnSpc>
                          <a:spcPct val="115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Purple sweatshirt </a:t>
                      </a:r>
                      <a:endParaRPr/>
                    </a:p>
                  </a:txBody>
                  <a:tcPr marL="68575" marR="68575" marT="91475" marB="91475">
                    <a:lnL w="12650" cap="flat" cmpd="sng">
                      <a:solidFill>
                        <a:schemeClr val="dk2"/>
                      </a:solidFill>
                      <a:prstDash val="solid"/>
                      <a:round/>
                      <a:headEnd type="none" w="sm" len="sm"/>
                      <a:tailEnd type="none" w="sm" len="sm"/>
                    </a:lnL>
                    <a:lnR w="12650" cap="flat" cmpd="sng">
                      <a:solidFill>
                        <a:schemeClr val="dk2"/>
                      </a:solidFill>
                      <a:prstDash val="solid"/>
                      <a:round/>
                      <a:headEnd type="none" w="sm" len="sm"/>
                      <a:tailEnd type="none" w="sm" len="sm"/>
                    </a:lnR>
                    <a:lnT w="12650" cap="flat" cmpd="sng">
                      <a:solidFill>
                        <a:schemeClr val="dk2"/>
                      </a:solidFill>
                      <a:prstDash val="solid"/>
                      <a:round/>
                      <a:headEnd type="none" w="sm" len="sm"/>
                      <a:tailEnd type="none" w="sm" len="sm"/>
                    </a:lnT>
                    <a:lnB w="12650" cap="flat" cmpd="sng">
                      <a:solidFill>
                        <a:schemeClr val="dk2"/>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600"/>
                        <a:buFont typeface="Montserrat"/>
                        <a:buNone/>
                      </a:pPr>
                      <a:r>
                        <a:rPr lang="en-US" sz="1600" b="0" i="0" u="none" strike="noStrike" cap="none">
                          <a:solidFill>
                            <a:schemeClr val="dk1"/>
                          </a:solidFill>
                          <a:latin typeface="Montserrat"/>
                          <a:ea typeface="Montserrat"/>
                          <a:cs typeface="Montserrat"/>
                          <a:sym typeface="Montserrat"/>
                        </a:rPr>
                        <a:t>Purple sweatshirt or cardigan </a:t>
                      </a:r>
                      <a:endParaRPr/>
                    </a:p>
                  </a:txBody>
                  <a:tcPr marL="68575" marR="68575" marT="91475" marB="91475">
                    <a:lnL w="12650" cap="flat" cmpd="sng">
                      <a:solidFill>
                        <a:schemeClr val="dk2"/>
                      </a:solidFill>
                      <a:prstDash val="solid"/>
                      <a:round/>
                      <a:headEnd type="none" w="sm" len="sm"/>
                      <a:tailEnd type="none" w="sm" len="sm"/>
                    </a:lnL>
                    <a:lnR w="12650" cap="flat" cmpd="sng">
                      <a:solidFill>
                        <a:schemeClr val="dk2"/>
                      </a:solidFill>
                      <a:prstDash val="solid"/>
                      <a:round/>
                      <a:headEnd type="none" w="sm" len="sm"/>
                      <a:tailEnd type="none" w="sm" len="sm"/>
                    </a:lnR>
                    <a:lnT w="12650" cap="flat" cmpd="sng">
                      <a:solidFill>
                        <a:schemeClr val="dk2"/>
                      </a:solidFill>
                      <a:prstDash val="solid"/>
                      <a:round/>
                      <a:headEnd type="none" w="sm" len="sm"/>
                      <a:tailEnd type="none" w="sm" len="sm"/>
                    </a:lnT>
                    <a:lnB w="12650"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70" name="Google Shape;170;p19"/>
          <p:cNvSpPr txBox="1"/>
          <p:nvPr/>
        </p:nvSpPr>
        <p:spPr>
          <a:xfrm>
            <a:off x="5076825" y="6473825"/>
            <a:ext cx="431006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KINDNESS    RESPECT    RESPONSIBILITY    ASPIRATION</a:t>
            </a:r>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3">
            <a:alphaModFix/>
          </a:blip>
          <a:srcRect l="7786" t="16976" r="67857" b="60830"/>
          <a:stretch/>
        </p:blipFill>
        <p:spPr>
          <a:xfrm>
            <a:off x="1116012" y="4719637"/>
            <a:ext cx="7056437" cy="1804987"/>
          </a:xfrm>
          <a:prstGeom prst="rect">
            <a:avLst/>
          </a:prstGeom>
          <a:noFill/>
          <a:ln>
            <a:noFill/>
          </a:ln>
        </p:spPr>
      </p:pic>
      <p:pic>
        <p:nvPicPr>
          <p:cNvPr id="176" name="Google Shape;176;p20"/>
          <p:cNvPicPr preferRelativeResize="0"/>
          <p:nvPr/>
        </p:nvPicPr>
        <p:blipFill rotWithShape="1">
          <a:blip r:embed="rId4">
            <a:alphaModFix/>
          </a:blip>
          <a:srcRect l="4698" t="23720" r="3708" b="9993"/>
          <a:stretch/>
        </p:blipFill>
        <p:spPr>
          <a:xfrm rot="-420000">
            <a:off x="622300" y="1339850"/>
            <a:ext cx="1998662" cy="3132137"/>
          </a:xfrm>
          <a:prstGeom prst="rect">
            <a:avLst/>
          </a:prstGeom>
          <a:noFill/>
          <a:ln>
            <a:noFill/>
          </a:ln>
        </p:spPr>
      </p:pic>
      <p:pic>
        <p:nvPicPr>
          <p:cNvPr id="177" name="Google Shape;177;p20"/>
          <p:cNvPicPr preferRelativeResize="0"/>
          <p:nvPr/>
        </p:nvPicPr>
        <p:blipFill rotWithShape="1">
          <a:blip r:embed="rId5">
            <a:alphaModFix/>
          </a:blip>
          <a:srcRect/>
          <a:stretch/>
        </p:blipFill>
        <p:spPr>
          <a:xfrm>
            <a:off x="3657600" y="1041400"/>
            <a:ext cx="1946275" cy="3133725"/>
          </a:xfrm>
          <a:prstGeom prst="rect">
            <a:avLst/>
          </a:prstGeom>
          <a:noFill/>
          <a:ln>
            <a:noFill/>
          </a:ln>
        </p:spPr>
      </p:pic>
      <p:pic>
        <p:nvPicPr>
          <p:cNvPr id="178" name="Google Shape;178;p20"/>
          <p:cNvPicPr preferRelativeResize="0"/>
          <p:nvPr/>
        </p:nvPicPr>
        <p:blipFill rotWithShape="1">
          <a:blip r:embed="rId6">
            <a:alphaModFix/>
          </a:blip>
          <a:srcRect l="26083" t="20564" r="17443" b="10635"/>
          <a:stretch/>
        </p:blipFill>
        <p:spPr>
          <a:xfrm rot="300000">
            <a:off x="6605587" y="1220787"/>
            <a:ext cx="1946275" cy="31623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p:nvPr/>
        </p:nvSpPr>
        <p:spPr>
          <a:xfrm>
            <a:off x="4535487" y="6308725"/>
            <a:ext cx="4513262" cy="3651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KINDNESS    RESPECT    RESPONSIBILITY    ASPIRATION</a:t>
            </a:r>
            <a:endParaRPr/>
          </a:p>
        </p:txBody>
      </p:sp>
      <p:sp>
        <p:nvSpPr>
          <p:cNvPr id="84" name="Google Shape;84;p2"/>
          <p:cNvSpPr txBox="1"/>
          <p:nvPr/>
        </p:nvSpPr>
        <p:spPr>
          <a:xfrm>
            <a:off x="3028487" y="0"/>
            <a:ext cx="3621000" cy="6843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3200"/>
              <a:buFont typeface="Quintessential"/>
              <a:buNone/>
            </a:pPr>
            <a:r>
              <a:rPr lang="en-US" sz="3200" b="1" i="0" u="none">
                <a:solidFill>
                  <a:schemeClr val="dk1"/>
                </a:solidFill>
                <a:latin typeface="Quintessential"/>
                <a:ea typeface="Quintessential"/>
                <a:cs typeface="Quintessential"/>
                <a:sym typeface="Quintessential"/>
              </a:rPr>
              <a:t>School Vision</a:t>
            </a:r>
            <a:endParaRPr>
              <a:latin typeface="Quintessential"/>
              <a:ea typeface="Quintessential"/>
              <a:cs typeface="Quintessential"/>
              <a:sym typeface="Quintessential"/>
            </a:endParaRPr>
          </a:p>
        </p:txBody>
      </p:sp>
      <p:sp>
        <p:nvSpPr>
          <p:cNvPr id="85" name="Google Shape;85;p2"/>
          <p:cNvSpPr txBox="1"/>
          <p:nvPr/>
        </p:nvSpPr>
        <p:spPr>
          <a:xfrm>
            <a:off x="250825" y="558712"/>
            <a:ext cx="8797800" cy="893700"/>
          </a:xfrm>
          <a:prstGeom prst="rect">
            <a:avLst/>
          </a:prstGeom>
          <a:noFill/>
          <a:ln>
            <a:noFill/>
          </a:ln>
        </p:spPr>
        <p:txBody>
          <a:bodyPr spcFirstLastPara="1" wrap="square" lIns="36575" tIns="36575" rIns="36575" bIns="36575" anchor="t" anchorCtr="0">
            <a:noAutofit/>
          </a:bodyPr>
          <a:lstStyle/>
          <a:p>
            <a:pPr marL="0" marR="0" lvl="0" indent="0" algn="ctr" rtl="0">
              <a:lnSpc>
                <a:spcPct val="100000"/>
              </a:lnSpc>
              <a:spcBef>
                <a:spcPts val="0"/>
              </a:spcBef>
              <a:spcAft>
                <a:spcPts val="0"/>
              </a:spcAft>
              <a:buClr>
                <a:schemeClr val="dk1"/>
              </a:buClr>
              <a:buSzPts val="2800"/>
              <a:buFont typeface="Quintessential"/>
              <a:buNone/>
            </a:pPr>
            <a:r>
              <a:rPr lang="en-US" sz="2800" i="0" u="none">
                <a:solidFill>
                  <a:schemeClr val="dk1"/>
                </a:solidFill>
              </a:rPr>
              <a:t>We want ourselves and the children in our care to be successful, resilient and inquisitive learners who are happy and well-equipped to participate positively in the community and wider society.</a:t>
            </a:r>
            <a:endParaRPr/>
          </a:p>
          <a:p>
            <a:pPr marL="0" lvl="0" indent="0" algn="l" rtl="0">
              <a:spcBef>
                <a:spcPts val="0"/>
              </a:spcBef>
              <a:spcAft>
                <a:spcPts val="0"/>
              </a:spcAft>
              <a:buClr>
                <a:schemeClr val="dk1"/>
              </a:buClr>
              <a:buSzPts val="3200"/>
              <a:buFont typeface="Quintessential"/>
              <a:buNone/>
            </a:pPr>
            <a:endParaRPr/>
          </a:p>
          <a:p>
            <a:pPr marL="0" marR="0" lvl="0" indent="0" algn="l" rtl="0">
              <a:lnSpc>
                <a:spcPct val="100000"/>
              </a:lnSpc>
              <a:spcBef>
                <a:spcPts val="0"/>
              </a:spcBef>
              <a:spcAft>
                <a:spcPts val="0"/>
              </a:spcAft>
              <a:buNone/>
            </a:pPr>
            <a:endParaRPr sz="2800">
              <a:solidFill>
                <a:schemeClr val="dk1"/>
              </a:solidFill>
            </a:endParaRPr>
          </a:p>
        </p:txBody>
      </p:sp>
      <p:pic>
        <p:nvPicPr>
          <p:cNvPr id="86" name="Google Shape;86;p2" descr="A picture containing wheel&#10;&#10;Description automatically generated"/>
          <p:cNvPicPr preferRelativeResize="0"/>
          <p:nvPr/>
        </p:nvPicPr>
        <p:blipFill rotWithShape="1">
          <a:blip r:embed="rId3">
            <a:alphaModFix/>
          </a:blip>
          <a:srcRect/>
          <a:stretch/>
        </p:blipFill>
        <p:spPr>
          <a:xfrm>
            <a:off x="7451725" y="5084762"/>
            <a:ext cx="1044575" cy="1042987"/>
          </a:xfrm>
          <a:prstGeom prst="rect">
            <a:avLst/>
          </a:prstGeom>
          <a:noFill/>
          <a:ln>
            <a:noFill/>
          </a:ln>
        </p:spPr>
      </p:pic>
      <p:pic>
        <p:nvPicPr>
          <p:cNvPr id="87" name="Google Shape;87;p2"/>
          <p:cNvPicPr preferRelativeResize="0"/>
          <p:nvPr/>
        </p:nvPicPr>
        <p:blipFill rotWithShape="1">
          <a:blip r:embed="rId4">
            <a:alphaModFix/>
          </a:blip>
          <a:srcRect l="38753" t="20012" r="40002" b="31128"/>
          <a:stretch/>
        </p:blipFill>
        <p:spPr>
          <a:xfrm>
            <a:off x="834500" y="3202116"/>
            <a:ext cx="1044573" cy="1350457"/>
          </a:xfrm>
          <a:prstGeom prst="rect">
            <a:avLst/>
          </a:prstGeom>
          <a:noFill/>
          <a:ln>
            <a:noFill/>
          </a:ln>
        </p:spPr>
      </p:pic>
      <p:pic>
        <p:nvPicPr>
          <p:cNvPr id="88" name="Google Shape;88;p2" descr="Kind Kevin"/>
          <p:cNvPicPr preferRelativeResize="0"/>
          <p:nvPr/>
        </p:nvPicPr>
        <p:blipFill rotWithShape="1">
          <a:blip r:embed="rId5">
            <a:alphaModFix/>
          </a:blip>
          <a:srcRect/>
          <a:stretch/>
        </p:blipFill>
        <p:spPr>
          <a:xfrm>
            <a:off x="1879078" y="3214716"/>
            <a:ext cx="815900" cy="1396150"/>
          </a:xfrm>
          <a:prstGeom prst="rect">
            <a:avLst/>
          </a:prstGeom>
          <a:noFill/>
          <a:ln>
            <a:noFill/>
          </a:ln>
        </p:spPr>
      </p:pic>
      <p:pic>
        <p:nvPicPr>
          <p:cNvPr id="89" name="Google Shape;89;p2"/>
          <p:cNvPicPr preferRelativeResize="0"/>
          <p:nvPr/>
        </p:nvPicPr>
        <p:blipFill rotWithShape="1">
          <a:blip r:embed="rId6">
            <a:alphaModFix/>
          </a:blip>
          <a:srcRect l="38219" t="11671" r="38129" b="15564"/>
          <a:stretch/>
        </p:blipFill>
        <p:spPr>
          <a:xfrm>
            <a:off x="948841" y="4568125"/>
            <a:ext cx="815902" cy="1411027"/>
          </a:xfrm>
          <a:prstGeom prst="rect">
            <a:avLst/>
          </a:prstGeom>
          <a:noFill/>
          <a:ln>
            <a:noFill/>
          </a:ln>
        </p:spPr>
      </p:pic>
      <p:pic>
        <p:nvPicPr>
          <p:cNvPr id="90" name="Google Shape;90;p2"/>
          <p:cNvPicPr preferRelativeResize="0"/>
          <p:nvPr/>
        </p:nvPicPr>
        <p:blipFill rotWithShape="1">
          <a:blip r:embed="rId7">
            <a:alphaModFix/>
          </a:blip>
          <a:srcRect l="56880" t="16673" r="19688" b="7229"/>
          <a:stretch/>
        </p:blipFill>
        <p:spPr>
          <a:xfrm>
            <a:off x="1879076" y="4598411"/>
            <a:ext cx="739583" cy="1350449"/>
          </a:xfrm>
          <a:prstGeom prst="rect">
            <a:avLst/>
          </a:prstGeom>
          <a:noFill/>
          <a:ln>
            <a:noFill/>
          </a:ln>
        </p:spPr>
      </p:pic>
      <p:sp>
        <p:nvSpPr>
          <p:cNvPr id="91" name="Google Shape;91;p2"/>
          <p:cNvSpPr txBox="1"/>
          <p:nvPr/>
        </p:nvSpPr>
        <p:spPr>
          <a:xfrm>
            <a:off x="613700" y="232342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dk1"/>
                </a:solidFill>
                <a:latin typeface="Quintessential"/>
                <a:ea typeface="Quintessential"/>
                <a:cs typeface="Quintessential"/>
                <a:sym typeface="Quintessential"/>
              </a:rPr>
              <a:t>School Values</a:t>
            </a:r>
            <a:endParaRPr>
              <a:latin typeface="Quintessential"/>
              <a:ea typeface="Quintessential"/>
              <a:cs typeface="Quintessential"/>
              <a:sym typeface="Quintessential"/>
            </a:endParaRPr>
          </a:p>
        </p:txBody>
      </p:sp>
      <p:sp>
        <p:nvSpPr>
          <p:cNvPr id="92" name="Google Shape;92;p2"/>
          <p:cNvSpPr txBox="1"/>
          <p:nvPr/>
        </p:nvSpPr>
        <p:spPr>
          <a:xfrm>
            <a:off x="5292113" y="241127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dk1"/>
                </a:solidFill>
                <a:latin typeface="Quintessential"/>
                <a:ea typeface="Quintessential"/>
                <a:cs typeface="Quintessential"/>
                <a:sym typeface="Quintessential"/>
              </a:rPr>
              <a:t>British Values</a:t>
            </a:r>
            <a:endParaRPr>
              <a:latin typeface="Quintessential"/>
              <a:ea typeface="Quintessential"/>
              <a:cs typeface="Quintessential"/>
              <a:sym typeface="Quintessential"/>
            </a:endParaRPr>
          </a:p>
        </p:txBody>
      </p:sp>
      <p:pic>
        <p:nvPicPr>
          <p:cNvPr id="93" name="Google Shape;93;p2"/>
          <p:cNvPicPr preferRelativeResize="0"/>
          <p:nvPr/>
        </p:nvPicPr>
        <p:blipFill rotWithShape="1">
          <a:blip r:embed="rId8">
            <a:alphaModFix/>
          </a:blip>
          <a:srcRect/>
          <a:stretch/>
        </p:blipFill>
        <p:spPr>
          <a:xfrm>
            <a:off x="5151227" y="4815359"/>
            <a:ext cx="2109800" cy="1574368"/>
          </a:xfrm>
          <a:prstGeom prst="rect">
            <a:avLst/>
          </a:prstGeom>
          <a:noFill/>
          <a:ln>
            <a:noFill/>
          </a:ln>
        </p:spPr>
      </p:pic>
      <p:pic>
        <p:nvPicPr>
          <p:cNvPr id="94" name="Google Shape;94;p2"/>
          <p:cNvPicPr preferRelativeResize="0"/>
          <p:nvPr/>
        </p:nvPicPr>
        <p:blipFill rotWithShape="1">
          <a:blip r:embed="rId9">
            <a:alphaModFix/>
          </a:blip>
          <a:srcRect/>
          <a:stretch/>
        </p:blipFill>
        <p:spPr>
          <a:xfrm>
            <a:off x="7188678" y="4815344"/>
            <a:ext cx="1955325" cy="1481931"/>
          </a:xfrm>
          <a:prstGeom prst="rect">
            <a:avLst/>
          </a:prstGeom>
          <a:noFill/>
          <a:ln>
            <a:noFill/>
          </a:ln>
        </p:spPr>
      </p:pic>
      <p:pic>
        <p:nvPicPr>
          <p:cNvPr id="95" name="Google Shape;95;p2"/>
          <p:cNvPicPr preferRelativeResize="0"/>
          <p:nvPr/>
        </p:nvPicPr>
        <p:blipFill rotWithShape="1">
          <a:blip r:embed="rId10">
            <a:alphaModFix/>
          </a:blip>
          <a:srcRect/>
          <a:stretch/>
        </p:blipFill>
        <p:spPr>
          <a:xfrm>
            <a:off x="6436750" y="3381050"/>
            <a:ext cx="1556245" cy="1411025"/>
          </a:xfrm>
          <a:prstGeom prst="rect">
            <a:avLst/>
          </a:prstGeom>
          <a:noFill/>
          <a:ln>
            <a:noFill/>
          </a:ln>
        </p:spPr>
      </p:pic>
      <p:pic>
        <p:nvPicPr>
          <p:cNvPr id="96" name="Google Shape;96;p2"/>
          <p:cNvPicPr preferRelativeResize="0"/>
          <p:nvPr/>
        </p:nvPicPr>
        <p:blipFill rotWithShape="1">
          <a:blip r:embed="rId11">
            <a:alphaModFix/>
          </a:blip>
          <a:srcRect/>
          <a:stretch/>
        </p:blipFill>
        <p:spPr>
          <a:xfrm>
            <a:off x="3503057" y="4819063"/>
            <a:ext cx="1715519" cy="1574375"/>
          </a:xfrm>
          <a:prstGeom prst="rect">
            <a:avLst/>
          </a:prstGeom>
          <a:noFill/>
          <a:ln>
            <a:noFill/>
          </a:ln>
        </p:spPr>
      </p:pic>
      <p:pic>
        <p:nvPicPr>
          <p:cNvPr id="97" name="Google Shape;97;p2"/>
          <p:cNvPicPr preferRelativeResize="0"/>
          <p:nvPr/>
        </p:nvPicPr>
        <p:blipFill rotWithShape="1">
          <a:blip r:embed="rId12">
            <a:alphaModFix/>
          </a:blip>
          <a:srcRect/>
          <a:stretch/>
        </p:blipFill>
        <p:spPr>
          <a:xfrm>
            <a:off x="4572000" y="3333425"/>
            <a:ext cx="1864738" cy="1481925"/>
          </a:xfrm>
          <a:prstGeom prst="rect">
            <a:avLst/>
          </a:prstGeom>
          <a:noFill/>
          <a:ln>
            <a:noFill/>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3"/>
          <p:cNvPicPr preferRelativeResize="0"/>
          <p:nvPr/>
        </p:nvPicPr>
        <p:blipFill rotWithShape="1">
          <a:blip r:embed="rId3">
            <a:alphaModFix/>
          </a:blip>
          <a:srcRect l="34561" t="8113" r="34246" b="13013"/>
          <a:stretch/>
        </p:blipFill>
        <p:spPr>
          <a:xfrm>
            <a:off x="5187237" y="733575"/>
            <a:ext cx="3709988" cy="5273676"/>
          </a:xfrm>
          <a:prstGeom prst="rect">
            <a:avLst/>
          </a:prstGeom>
          <a:noFill/>
          <a:ln>
            <a:noFill/>
          </a:ln>
        </p:spPr>
      </p:pic>
      <p:sp>
        <p:nvSpPr>
          <p:cNvPr id="184" name="Google Shape;184;p13"/>
          <p:cNvSpPr txBox="1"/>
          <p:nvPr/>
        </p:nvSpPr>
        <p:spPr>
          <a:xfrm>
            <a:off x="172625" y="105262"/>
            <a:ext cx="6934200" cy="6843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3200"/>
              <a:buFont typeface="Dancing Script"/>
              <a:buNone/>
            </a:pPr>
            <a:r>
              <a:rPr lang="en-US" sz="3200" b="1" i="0" u="none">
                <a:solidFill>
                  <a:schemeClr val="dk1"/>
                </a:solidFill>
                <a:latin typeface="Quintessential"/>
                <a:ea typeface="Quintessential"/>
                <a:cs typeface="Quintessential"/>
                <a:sym typeface="Quintessential"/>
              </a:rPr>
              <a:t>The Pupil  Premium - </a:t>
            </a:r>
            <a:r>
              <a:rPr lang="en-US" sz="3200" i="0" u="none">
                <a:solidFill>
                  <a:schemeClr val="dk1"/>
                </a:solidFill>
                <a:latin typeface="Quintessential"/>
                <a:ea typeface="Quintessential"/>
                <a:cs typeface="Quintessential"/>
                <a:sym typeface="Quintessential"/>
              </a:rPr>
              <a:t>£1</a:t>
            </a:r>
            <a:r>
              <a:rPr lang="en-US" sz="3200">
                <a:solidFill>
                  <a:schemeClr val="dk1"/>
                </a:solidFill>
                <a:latin typeface="Quintessential"/>
                <a:ea typeface="Quintessential"/>
                <a:cs typeface="Quintessential"/>
                <a:sym typeface="Quintessential"/>
              </a:rPr>
              <a:t>45</a:t>
            </a:r>
            <a:r>
              <a:rPr lang="en-US" sz="3200" i="0" u="none">
                <a:solidFill>
                  <a:schemeClr val="dk1"/>
                </a:solidFill>
                <a:latin typeface="Quintessential"/>
                <a:ea typeface="Quintessential"/>
                <a:cs typeface="Quintessential"/>
                <a:sym typeface="Quintessential"/>
              </a:rPr>
              <a:t>5</a:t>
            </a:r>
            <a:endParaRPr>
              <a:latin typeface="Quintessential"/>
              <a:ea typeface="Quintessential"/>
              <a:cs typeface="Quintessential"/>
              <a:sym typeface="Quintessential"/>
            </a:endParaRPr>
          </a:p>
        </p:txBody>
      </p:sp>
      <p:sp>
        <p:nvSpPr>
          <p:cNvPr id="185" name="Google Shape;185;p13"/>
          <p:cNvSpPr txBox="1"/>
          <p:nvPr/>
        </p:nvSpPr>
        <p:spPr>
          <a:xfrm>
            <a:off x="816262" y="789562"/>
            <a:ext cx="3956100" cy="6843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3200"/>
              <a:buFont typeface="Dancing Script"/>
              <a:buNone/>
            </a:pPr>
            <a:r>
              <a:rPr lang="en-US" sz="3200" i="0" u="none">
                <a:solidFill>
                  <a:schemeClr val="dk1"/>
                </a:solidFill>
              </a:rPr>
              <a:t>The pink form (fou</a:t>
            </a:r>
            <a:r>
              <a:rPr lang="en-US" sz="3200">
                <a:solidFill>
                  <a:schemeClr val="dk1"/>
                </a:solidFill>
              </a:rPr>
              <a:t>nd in the pack)</a:t>
            </a:r>
            <a:endParaRPr/>
          </a:p>
        </p:txBody>
      </p:sp>
      <p:sp>
        <p:nvSpPr>
          <p:cNvPr id="186" name="Google Shape;186;p13"/>
          <p:cNvSpPr txBox="1"/>
          <p:nvPr/>
        </p:nvSpPr>
        <p:spPr>
          <a:xfrm>
            <a:off x="4043362" y="6381750"/>
            <a:ext cx="5100637" cy="3651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Quattrocento Sans"/>
              <a:buNone/>
            </a:pPr>
            <a:r>
              <a:rPr lang="en-US" sz="1200" b="0" i="0" u="none">
                <a:solidFill>
                  <a:schemeClr val="dk1"/>
                </a:solidFill>
                <a:latin typeface="Quattrocento Sans"/>
                <a:ea typeface="Quattrocento Sans"/>
                <a:cs typeface="Quattrocento Sans"/>
                <a:sym typeface="Quattrocento Sans"/>
              </a:rPr>
              <a:t>KINDNESS    RESPECT    RESPONSIBILITY    ASPIRATION</a:t>
            </a:r>
            <a:endParaRPr/>
          </a:p>
        </p:txBody>
      </p:sp>
      <p:sp>
        <p:nvSpPr>
          <p:cNvPr id="187" name="Google Shape;187;p13"/>
          <p:cNvSpPr txBox="1"/>
          <p:nvPr/>
        </p:nvSpPr>
        <p:spPr>
          <a:xfrm>
            <a:off x="-148629" y="2023050"/>
            <a:ext cx="5436900" cy="684300"/>
          </a:xfrm>
          <a:prstGeom prst="rect">
            <a:avLst/>
          </a:prstGeom>
          <a:noFill/>
          <a:ln>
            <a:noFill/>
          </a:ln>
        </p:spPr>
        <p:txBody>
          <a:bodyPr spcFirstLastPara="1" wrap="square" lIns="36575" tIns="36575" rIns="36575" bIns="36575" anchor="t" anchorCtr="0">
            <a:noAutofit/>
          </a:bodyPr>
          <a:lstStyle/>
          <a:p>
            <a:pPr marL="0" marR="0" lvl="0" indent="0" algn="ctr" rtl="0">
              <a:lnSpc>
                <a:spcPct val="100000"/>
              </a:lnSpc>
              <a:spcBef>
                <a:spcPts val="0"/>
              </a:spcBef>
              <a:spcAft>
                <a:spcPts val="0"/>
              </a:spcAft>
              <a:buClr>
                <a:srgbClr val="7030A0"/>
              </a:buClr>
              <a:buSzPts val="3200"/>
              <a:buFont typeface="Dancing Script"/>
              <a:buNone/>
            </a:pPr>
            <a:r>
              <a:rPr lang="en-US" sz="3200" i="1" u="none">
                <a:solidFill>
                  <a:srgbClr val="7030A0"/>
                </a:solidFill>
              </a:rPr>
              <a:t>Important note:</a:t>
            </a:r>
            <a:endParaRPr i="1"/>
          </a:p>
          <a:p>
            <a:pPr marL="0" marR="0" lvl="0" indent="0" algn="ctr" rtl="0">
              <a:lnSpc>
                <a:spcPct val="100000"/>
              </a:lnSpc>
              <a:spcBef>
                <a:spcPts val="0"/>
              </a:spcBef>
              <a:spcAft>
                <a:spcPts val="0"/>
              </a:spcAft>
              <a:buClr>
                <a:srgbClr val="7030A0"/>
              </a:buClr>
              <a:buSzPts val="3200"/>
              <a:buFont typeface="Dancing Script"/>
              <a:buNone/>
            </a:pPr>
            <a:r>
              <a:rPr lang="en-US" sz="3200" i="1">
                <a:solidFill>
                  <a:srgbClr val="7030A0"/>
                </a:solidFill>
              </a:rPr>
              <a:t>t</a:t>
            </a:r>
            <a:r>
              <a:rPr lang="en-US" sz="3200" i="1" u="none">
                <a:solidFill>
                  <a:srgbClr val="7030A0"/>
                </a:solidFill>
              </a:rPr>
              <a:t>his is not the universal free school meal offer.</a:t>
            </a:r>
            <a:endParaRPr i="1"/>
          </a:p>
        </p:txBody>
      </p:sp>
      <p:cxnSp>
        <p:nvCxnSpPr>
          <p:cNvPr id="188" name="Google Shape;188;p13"/>
          <p:cNvCxnSpPr/>
          <p:nvPr/>
        </p:nvCxnSpPr>
        <p:spPr>
          <a:xfrm>
            <a:off x="3671475" y="1394125"/>
            <a:ext cx="1470300" cy="426600"/>
          </a:xfrm>
          <a:prstGeom prst="straightConnector1">
            <a:avLst/>
          </a:prstGeom>
          <a:noFill/>
          <a:ln w="50800" cap="flat" cmpd="sng">
            <a:solidFill>
              <a:schemeClr val="accent1"/>
            </a:solidFill>
            <a:prstDash val="solid"/>
            <a:miter lim="800000"/>
            <a:headEnd type="none" w="med" len="med"/>
            <a:tailEnd type="triangle" w="med" len="med"/>
          </a:ln>
        </p:spPr>
      </p:cxnSp>
      <p:sp>
        <p:nvSpPr>
          <p:cNvPr id="189" name="Google Shape;189;p13"/>
          <p:cNvSpPr txBox="1"/>
          <p:nvPr/>
        </p:nvSpPr>
        <p:spPr>
          <a:xfrm>
            <a:off x="532025" y="4558175"/>
            <a:ext cx="3894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chemeClr val="dk1"/>
                </a:solidFill>
                <a:latin typeface="Quintessential"/>
                <a:ea typeface="Quintessential"/>
                <a:cs typeface="Quintessential"/>
                <a:sym typeface="Quintessential"/>
              </a:rPr>
              <a:t>OR…</a:t>
            </a:r>
            <a:endParaRPr sz="3200" b="1">
              <a:solidFill>
                <a:schemeClr val="dk1"/>
              </a:solidFill>
              <a:latin typeface="Quintessential"/>
              <a:ea typeface="Quintessential"/>
              <a:cs typeface="Quintessential"/>
              <a:sym typeface="Quintessential"/>
            </a:endParaRPr>
          </a:p>
          <a:p>
            <a:pPr marL="0" lvl="0" indent="0" algn="ctr" rtl="0">
              <a:spcBef>
                <a:spcPts val="0"/>
              </a:spcBef>
              <a:spcAft>
                <a:spcPts val="0"/>
              </a:spcAft>
              <a:buNone/>
            </a:pPr>
            <a:r>
              <a:rPr lang="en-US" sz="3200" b="1">
                <a:solidFill>
                  <a:schemeClr val="dk1"/>
                </a:solidFill>
              </a:rPr>
              <a:t>apply online:</a:t>
            </a:r>
            <a:endParaRPr sz="3200" b="1">
              <a:solidFill>
                <a:schemeClr val="dk1"/>
              </a:solidFill>
            </a:endParaRPr>
          </a:p>
        </p:txBody>
      </p:sp>
      <p:sp>
        <p:nvSpPr>
          <p:cNvPr id="190" name="Google Shape;190;p13"/>
          <p:cNvSpPr txBox="1"/>
          <p:nvPr/>
        </p:nvSpPr>
        <p:spPr>
          <a:xfrm>
            <a:off x="172637" y="5811212"/>
            <a:ext cx="4613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https://forms.torbay.gov.uk/freeschoolmeals</a:t>
            </a:r>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4f86c7949c_0_15"/>
          <p:cNvSpPr txBox="1"/>
          <p:nvPr/>
        </p:nvSpPr>
        <p:spPr>
          <a:xfrm>
            <a:off x="2940750" y="2244850"/>
            <a:ext cx="3000000" cy="160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600" b="1">
                <a:solidFill>
                  <a:schemeClr val="dk1"/>
                </a:solidFill>
                <a:latin typeface="Quintessential"/>
                <a:ea typeface="Quintessential"/>
                <a:cs typeface="Quintessential"/>
                <a:sym typeface="Quintessential"/>
              </a:rPr>
              <a:t>Any birth certificates?</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5"/>
          <p:cNvSpPr txBox="1"/>
          <p:nvPr/>
        </p:nvSpPr>
        <p:spPr>
          <a:xfrm>
            <a:off x="4379912" y="6408737"/>
            <a:ext cx="4310062" cy="3651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KINDNESS    RESPECT    RESPONSIBILITY    ASPIRATION</a:t>
            </a:r>
            <a:endParaRPr/>
          </a:p>
        </p:txBody>
      </p:sp>
      <p:sp>
        <p:nvSpPr>
          <p:cNvPr id="379" name="Google Shape;379;p35"/>
          <p:cNvSpPr txBox="1"/>
          <p:nvPr/>
        </p:nvSpPr>
        <p:spPr>
          <a:xfrm>
            <a:off x="323850" y="285750"/>
            <a:ext cx="8064500" cy="544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Schoolbell"/>
              <a:buNone/>
            </a:pPr>
            <a:r>
              <a:rPr lang="en-US" sz="1200" b="1" i="0" u="sng">
                <a:solidFill>
                  <a:schemeClr val="dk1"/>
                </a:solidFill>
                <a:latin typeface="Schoolbell"/>
                <a:ea typeface="Schoolbell"/>
                <a:cs typeface="Schoolbell"/>
                <a:sym typeface="Schoolbell"/>
              </a:rPr>
              <a:t>Just Playing</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 </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When I'm building in the block area, please don't say I'm "just playing."</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For you see, I'm learning as I play, about balances and shapes.</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Who knows, I may be an architect someday.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 </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When I'm getting all dressed up, setting the table, caring for the babies,</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Don't get the idea I'm "just playing."</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For you see, I'm learning as I play; I may be a mother or father someday.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 </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When you see me up to my elbows in paint, or standing at an easel,</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Or moulding and shaping clay, please don't let me hear you say, "He is just playing."</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For you see, I'm learning as I play. I'm expressing myself and being creative. </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I may be an artist or an inventor someday.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 </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When you see me hunting the bushes for bugs, or packing my pockets with choice things I find, don't pass it off as "just play.‘ For you see, I'm learning as I play. I may be a scientist someday.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 </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When you see me learning to skip, hop, run and move my body,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Please don't say I'm "just playing." For you see, I'm learning as I play.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I'm learning how my body works. I may be a doctor, nurse or athlete someday.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 </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When you ask me what I've done at school today, and I say, "I just played',</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Please don't misunderstand me, for you see, I'm learning as I play.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I'm learning to enjoy and be successful in my work.</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I'm preparing for tomorrow.</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Today, I am a child and my work is play.</a:t>
            </a:r>
            <a:endParaRPr/>
          </a:p>
          <a:p>
            <a:pPr marL="0" marR="0" lvl="0" indent="0" algn="l" rtl="0">
              <a:lnSpc>
                <a:spcPct val="100000"/>
              </a:lnSpc>
              <a:spcBef>
                <a:spcPts val="0"/>
              </a:spcBef>
              <a:spcAft>
                <a:spcPts val="0"/>
              </a:spcAft>
              <a:buClr>
                <a:schemeClr val="dk1"/>
              </a:buClr>
              <a:buSzPts val="1200"/>
              <a:buFont typeface="Schoolbell"/>
              <a:buNone/>
            </a:pPr>
            <a:r>
              <a:rPr lang="en-US" sz="1200" b="0" i="0" u="none">
                <a:solidFill>
                  <a:schemeClr val="dk1"/>
                </a:solidFill>
                <a:latin typeface="Schoolbell"/>
                <a:ea typeface="Schoolbell"/>
                <a:cs typeface="Schoolbell"/>
                <a:sym typeface="Schoolbell"/>
              </a:rPr>
              <a:t> </a:t>
            </a:r>
            <a:endParaRPr/>
          </a:p>
          <a:p>
            <a:pPr marL="0" marR="0" lvl="0" indent="0" algn="l" rtl="0">
              <a:lnSpc>
                <a:spcPct val="100000"/>
              </a:lnSpc>
              <a:spcBef>
                <a:spcPts val="0"/>
              </a:spcBef>
              <a:spcAft>
                <a:spcPts val="0"/>
              </a:spcAft>
              <a:buClr>
                <a:schemeClr val="dk1"/>
              </a:buClr>
              <a:buSzPts val="1200"/>
              <a:buFont typeface="Schoolbell"/>
              <a:buNone/>
            </a:pPr>
            <a:r>
              <a:rPr lang="en-US" sz="1200" b="0" i="1" u="none">
                <a:solidFill>
                  <a:schemeClr val="dk1"/>
                </a:solidFill>
                <a:latin typeface="Schoolbell"/>
                <a:ea typeface="Schoolbell"/>
                <a:cs typeface="Schoolbell"/>
                <a:sym typeface="Schoolbell"/>
              </a:rPr>
              <a:t>-  Anita Wadley</a:t>
            </a:r>
            <a:endParaRPr/>
          </a:p>
        </p:txBody>
      </p:sp>
      <p:pic>
        <p:nvPicPr>
          <p:cNvPr id="380" name="Google Shape;380;p35" descr="Image result for children playing"/>
          <p:cNvPicPr preferRelativeResize="0"/>
          <p:nvPr/>
        </p:nvPicPr>
        <p:blipFill rotWithShape="1">
          <a:blip r:embed="rId3">
            <a:alphaModFix/>
          </a:blip>
          <a:srcRect/>
          <a:stretch/>
        </p:blipFill>
        <p:spPr>
          <a:xfrm>
            <a:off x="6011862" y="4221162"/>
            <a:ext cx="2678112" cy="1716087"/>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8"/>
          <p:cNvSpPr txBox="1"/>
          <p:nvPr/>
        </p:nvSpPr>
        <p:spPr>
          <a:xfrm>
            <a:off x="3779837" y="6381750"/>
            <a:ext cx="5256212" cy="3651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veat"/>
              <a:buNone/>
            </a:pPr>
            <a:r>
              <a:rPr lang="en-US" sz="1200" b="0" i="0" u="none">
                <a:solidFill>
                  <a:schemeClr val="dk1"/>
                </a:solidFill>
                <a:latin typeface="Caveat"/>
                <a:ea typeface="Caveat"/>
                <a:cs typeface="Caveat"/>
                <a:sym typeface="Caveat"/>
              </a:rPr>
              <a:t>KINDNESS    RESPECT    RESPONSIBILITY    ASPIRATION</a:t>
            </a:r>
            <a:endParaRPr/>
          </a:p>
        </p:txBody>
      </p:sp>
      <p:sp>
        <p:nvSpPr>
          <p:cNvPr id="103" name="Google Shape;103;p8"/>
          <p:cNvSpPr txBox="1"/>
          <p:nvPr/>
        </p:nvSpPr>
        <p:spPr>
          <a:xfrm>
            <a:off x="551125" y="438900"/>
            <a:ext cx="8676300" cy="633300"/>
          </a:xfrm>
          <a:prstGeom prst="rect">
            <a:avLst/>
          </a:prstGeom>
          <a:noFill/>
          <a:ln>
            <a:noFill/>
          </a:ln>
        </p:spPr>
        <p:txBody>
          <a:bodyPr spcFirstLastPara="1" wrap="square" lIns="36575" tIns="36575" rIns="36575" bIns="36575" anchor="t" anchorCtr="0">
            <a:noAutofit/>
          </a:bodyPr>
          <a:lstStyle/>
          <a:p>
            <a:pPr marL="0" marR="0" lvl="0" indent="0" algn="ctr" rtl="0">
              <a:lnSpc>
                <a:spcPct val="100000"/>
              </a:lnSpc>
              <a:spcBef>
                <a:spcPts val="0"/>
              </a:spcBef>
              <a:spcAft>
                <a:spcPts val="0"/>
              </a:spcAft>
              <a:buClr>
                <a:schemeClr val="dk1"/>
              </a:buClr>
              <a:buSzPts val="2800"/>
              <a:buFont typeface="Quintessential"/>
              <a:buNone/>
            </a:pPr>
            <a:r>
              <a:rPr lang="en-US" sz="2800" b="1" i="0">
                <a:solidFill>
                  <a:schemeClr val="dk1"/>
                </a:solidFill>
                <a:latin typeface="Quintessential"/>
                <a:ea typeface="Quintessential"/>
                <a:cs typeface="Quintessential"/>
                <a:sym typeface="Quintessential"/>
              </a:rPr>
              <a:t>The Senior Leadership Team</a:t>
            </a:r>
            <a:endParaRPr sz="2800" b="1" i="0">
              <a:solidFill>
                <a:schemeClr val="dk1"/>
              </a:solidFill>
              <a:latin typeface="Quintessential"/>
              <a:ea typeface="Quintessential"/>
              <a:cs typeface="Quintessential"/>
              <a:sym typeface="Quintessential"/>
            </a:endParaRPr>
          </a:p>
          <a:p>
            <a:pPr marL="0" marR="0" lvl="0" indent="-139700" algn="ctr" rtl="0">
              <a:lnSpc>
                <a:spcPct val="100000"/>
              </a:lnSpc>
              <a:spcBef>
                <a:spcPts val="0"/>
              </a:spcBef>
              <a:spcAft>
                <a:spcPts val="0"/>
              </a:spcAft>
              <a:buClr>
                <a:schemeClr val="dk1"/>
              </a:buClr>
              <a:buSzPts val="2200"/>
              <a:buChar char="•"/>
            </a:pPr>
            <a:r>
              <a:rPr lang="en-US" sz="2200" i="0" u="none">
                <a:solidFill>
                  <a:schemeClr val="dk1"/>
                </a:solidFill>
              </a:rPr>
              <a:t>Tim Hughes – Head Teacher</a:t>
            </a:r>
            <a:endParaRPr/>
          </a:p>
          <a:p>
            <a:pPr marL="0" marR="0" lvl="0" indent="-139700" algn="ctr" rtl="0">
              <a:lnSpc>
                <a:spcPct val="100000"/>
              </a:lnSpc>
              <a:spcBef>
                <a:spcPts val="0"/>
              </a:spcBef>
              <a:spcAft>
                <a:spcPts val="0"/>
              </a:spcAft>
              <a:buClr>
                <a:schemeClr val="dk1"/>
              </a:buClr>
              <a:buSzPts val="2200"/>
              <a:buChar char="•"/>
            </a:pPr>
            <a:r>
              <a:rPr lang="en-US" sz="2200" i="0" u="none">
                <a:solidFill>
                  <a:schemeClr val="dk1"/>
                </a:solidFill>
              </a:rPr>
              <a:t>Sara Pike – Deputy Head / Safeguarding Lead / SENCO / </a:t>
            </a:r>
            <a:r>
              <a:rPr lang="en-US" sz="2200">
                <a:solidFill>
                  <a:schemeClr val="dk1"/>
                </a:solidFill>
              </a:rPr>
              <a:t>Pastoral</a:t>
            </a:r>
            <a:endParaRPr/>
          </a:p>
          <a:p>
            <a:pPr marL="0" marR="0" lvl="0" indent="-139700" algn="ctr" rtl="0">
              <a:lnSpc>
                <a:spcPct val="100000"/>
              </a:lnSpc>
              <a:spcBef>
                <a:spcPts val="0"/>
              </a:spcBef>
              <a:spcAft>
                <a:spcPts val="0"/>
              </a:spcAft>
              <a:buClr>
                <a:schemeClr val="dk1"/>
              </a:buClr>
              <a:buSzPts val="2200"/>
              <a:buChar char="•"/>
            </a:pPr>
            <a:r>
              <a:rPr lang="en-US" sz="2200" i="0" u="none">
                <a:solidFill>
                  <a:schemeClr val="dk1"/>
                </a:solidFill>
              </a:rPr>
              <a:t>Karen Colmer – Business Manager &amp; G</a:t>
            </a:r>
            <a:r>
              <a:rPr lang="en-US" sz="2200">
                <a:solidFill>
                  <a:schemeClr val="dk1"/>
                </a:solidFill>
              </a:rPr>
              <a:t>overnance Professional</a:t>
            </a:r>
            <a:endParaRPr sz="2200" i="0" u="none">
              <a:solidFill>
                <a:schemeClr val="dk1"/>
              </a:solidFill>
            </a:endParaRPr>
          </a:p>
          <a:p>
            <a:pPr marL="457200" lvl="0" indent="-368300" algn="ctr" rtl="0">
              <a:spcBef>
                <a:spcPts val="0"/>
              </a:spcBef>
              <a:spcAft>
                <a:spcPts val="0"/>
              </a:spcAft>
              <a:buClr>
                <a:schemeClr val="dk1"/>
              </a:buClr>
              <a:buSzPts val="2200"/>
              <a:buChar char="•"/>
            </a:pPr>
            <a:r>
              <a:rPr lang="en-US" sz="2200">
                <a:solidFill>
                  <a:schemeClr val="dk1"/>
                </a:solidFill>
              </a:rPr>
              <a:t>Lyndsey Kerswell – Assistant Head Teacher for KS2</a:t>
            </a:r>
            <a:endParaRPr sz="2200">
              <a:solidFill>
                <a:schemeClr val="dk1"/>
              </a:solidFill>
            </a:endParaRPr>
          </a:p>
          <a:p>
            <a:pPr marL="0" marR="0" lvl="0" indent="-139700" algn="ctr" rtl="0">
              <a:lnSpc>
                <a:spcPct val="100000"/>
              </a:lnSpc>
              <a:spcBef>
                <a:spcPts val="0"/>
              </a:spcBef>
              <a:spcAft>
                <a:spcPts val="0"/>
              </a:spcAft>
              <a:buClr>
                <a:schemeClr val="dk1"/>
              </a:buClr>
              <a:buSzPts val="2200"/>
              <a:buChar char="•"/>
            </a:pPr>
            <a:r>
              <a:rPr lang="en-US" sz="2200" i="0" u="none">
                <a:solidFill>
                  <a:schemeClr val="dk1"/>
                </a:solidFill>
              </a:rPr>
              <a:t>Nicole Turner – Assistant Head Teacher for FS and KS1</a:t>
            </a:r>
            <a:endParaRPr/>
          </a:p>
          <a:p>
            <a:pPr marL="0" marR="0" lvl="0" indent="0" algn="ctr" rtl="0">
              <a:lnSpc>
                <a:spcPct val="100000"/>
              </a:lnSpc>
              <a:spcBef>
                <a:spcPts val="0"/>
              </a:spcBef>
              <a:spcAft>
                <a:spcPts val="0"/>
              </a:spcAft>
              <a:buClr>
                <a:schemeClr val="dk1"/>
              </a:buClr>
              <a:buSzPts val="2400"/>
              <a:buFont typeface="Arial"/>
              <a:buNone/>
            </a:pPr>
            <a:endParaRPr sz="2400" b="0" i="0" u="none">
              <a:solidFill>
                <a:schemeClr val="dk1"/>
              </a:solidFill>
              <a:latin typeface="Quintessential"/>
              <a:ea typeface="Quintessential"/>
              <a:cs typeface="Quintessential"/>
              <a:sym typeface="Quintessential"/>
            </a:endParaRPr>
          </a:p>
          <a:p>
            <a:pPr marL="0" lvl="0" indent="0" algn="ctr" rtl="0">
              <a:spcBef>
                <a:spcPts val="0"/>
              </a:spcBef>
              <a:spcAft>
                <a:spcPts val="0"/>
              </a:spcAft>
              <a:buClr>
                <a:schemeClr val="dk1"/>
              </a:buClr>
              <a:buSzPts val="1800"/>
              <a:buFont typeface="Quintessential"/>
              <a:buNone/>
            </a:pPr>
            <a:endParaRPr/>
          </a:p>
          <a:p>
            <a:pPr marL="0" marR="0" lvl="0" indent="0" algn="ctr" rtl="0">
              <a:lnSpc>
                <a:spcPct val="100000"/>
              </a:lnSpc>
              <a:spcBef>
                <a:spcPts val="0"/>
              </a:spcBef>
              <a:spcAft>
                <a:spcPts val="0"/>
              </a:spcAft>
              <a:buClr>
                <a:schemeClr val="dk1"/>
              </a:buClr>
              <a:buSzPts val="2800"/>
              <a:buFont typeface="Arial"/>
              <a:buNone/>
            </a:pPr>
            <a:endParaRPr sz="2800">
              <a:solidFill>
                <a:schemeClr val="dk1"/>
              </a:solidFill>
              <a:latin typeface="Quintessential"/>
              <a:ea typeface="Quintessential"/>
              <a:cs typeface="Quintessential"/>
              <a:sym typeface="Quintessential"/>
            </a:endParaRPr>
          </a:p>
          <a:p>
            <a:pPr marL="0" marR="0" lvl="0" indent="0" algn="ctr" rtl="0">
              <a:lnSpc>
                <a:spcPct val="100000"/>
              </a:lnSpc>
              <a:spcBef>
                <a:spcPts val="0"/>
              </a:spcBef>
              <a:spcAft>
                <a:spcPts val="0"/>
              </a:spcAft>
              <a:buClr>
                <a:schemeClr val="dk1"/>
              </a:buClr>
              <a:buSzPts val="2800"/>
              <a:buFont typeface="Arial"/>
              <a:buNone/>
            </a:pPr>
            <a:endParaRPr sz="2800" b="0" i="0" u="none">
              <a:solidFill>
                <a:schemeClr val="dk1"/>
              </a:solidFill>
              <a:latin typeface="Quintessential"/>
              <a:ea typeface="Quintessential"/>
              <a:cs typeface="Quintessential"/>
              <a:sym typeface="Quintessential"/>
            </a:endParaRPr>
          </a:p>
          <a:p>
            <a:pPr marL="0" marR="0" lvl="0" indent="0" algn="ctr" rtl="0">
              <a:lnSpc>
                <a:spcPct val="100000"/>
              </a:lnSpc>
              <a:spcBef>
                <a:spcPts val="0"/>
              </a:spcBef>
              <a:spcAft>
                <a:spcPts val="0"/>
              </a:spcAft>
              <a:buClr>
                <a:schemeClr val="dk1"/>
              </a:buClr>
              <a:buSzPts val="2800"/>
              <a:buFont typeface="Arial"/>
              <a:buNone/>
            </a:pPr>
            <a:endParaRPr sz="2800" b="0" i="0" u="none">
              <a:solidFill>
                <a:schemeClr val="dk1"/>
              </a:solidFill>
              <a:latin typeface="Quintessential"/>
              <a:ea typeface="Quintessential"/>
              <a:cs typeface="Quintessential"/>
              <a:sym typeface="Quintessential"/>
            </a:endParaRPr>
          </a:p>
          <a:p>
            <a:pPr marL="0" marR="0" lvl="0" indent="0" algn="l" rtl="0">
              <a:lnSpc>
                <a:spcPct val="100000"/>
              </a:lnSpc>
              <a:spcBef>
                <a:spcPts val="0"/>
              </a:spcBef>
              <a:spcAft>
                <a:spcPts val="0"/>
              </a:spcAft>
              <a:buNone/>
            </a:pPr>
            <a:endParaRPr sz="2800" b="0" i="0" u="none">
              <a:solidFill>
                <a:schemeClr val="dk1"/>
              </a:solidFill>
              <a:latin typeface="Quintessential"/>
              <a:ea typeface="Quintessential"/>
              <a:cs typeface="Quintessential"/>
              <a:sym typeface="Quintessential"/>
            </a:endParaRPr>
          </a:p>
        </p:txBody>
      </p:sp>
      <p:sp>
        <p:nvSpPr>
          <p:cNvPr id="104" name="Google Shape;104;p8"/>
          <p:cNvSpPr txBox="1"/>
          <p:nvPr/>
        </p:nvSpPr>
        <p:spPr>
          <a:xfrm>
            <a:off x="179380" y="188900"/>
            <a:ext cx="2347200" cy="6843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4000"/>
              <a:buFont typeface="Quintessential"/>
              <a:buNone/>
            </a:pPr>
            <a:r>
              <a:rPr lang="en-US" sz="3400" b="1" i="0" u="none" dirty="0">
                <a:solidFill>
                  <a:schemeClr val="dk1"/>
                </a:solidFill>
                <a:latin typeface="Quintessential"/>
                <a:ea typeface="Quintessential"/>
                <a:cs typeface="Quintessential"/>
                <a:sym typeface="Quintessential"/>
              </a:rPr>
              <a:t>Who’s who?</a:t>
            </a:r>
            <a:endParaRPr sz="800" dirty="0"/>
          </a:p>
        </p:txBody>
      </p:sp>
      <p:pic>
        <p:nvPicPr>
          <p:cNvPr id="105" name="Google Shape;105;p8"/>
          <p:cNvPicPr preferRelativeResize="0"/>
          <p:nvPr/>
        </p:nvPicPr>
        <p:blipFill rotWithShape="1">
          <a:blip r:embed="rId3">
            <a:alphaModFix/>
          </a:blip>
          <a:srcRect/>
          <a:stretch/>
        </p:blipFill>
        <p:spPr>
          <a:xfrm>
            <a:off x="6417125" y="4709737"/>
            <a:ext cx="2413000" cy="1731962"/>
          </a:xfrm>
          <a:prstGeom prst="rect">
            <a:avLst/>
          </a:prstGeom>
          <a:noFill/>
          <a:ln>
            <a:noFill/>
          </a:ln>
        </p:spPr>
      </p:pic>
      <p:pic>
        <p:nvPicPr>
          <p:cNvPr id="106" name="Google Shape;106;p8"/>
          <p:cNvPicPr preferRelativeResize="0"/>
          <p:nvPr/>
        </p:nvPicPr>
        <p:blipFill>
          <a:blip r:embed="rId4">
            <a:alphaModFix/>
          </a:blip>
          <a:stretch>
            <a:fillRect/>
          </a:stretch>
        </p:blipFill>
        <p:spPr>
          <a:xfrm>
            <a:off x="179375" y="2655174"/>
            <a:ext cx="6067427" cy="3786524"/>
          </a:xfrm>
          <a:prstGeom prst="rect">
            <a:avLst/>
          </a:prstGeom>
          <a:noFill/>
          <a:ln>
            <a:noFill/>
          </a:ln>
        </p:spPr>
      </p:pic>
      <p:sp>
        <p:nvSpPr>
          <p:cNvPr id="107" name="Google Shape;107;p8"/>
          <p:cNvSpPr txBox="1"/>
          <p:nvPr/>
        </p:nvSpPr>
        <p:spPr>
          <a:xfrm>
            <a:off x="6123625" y="3745150"/>
            <a:ext cx="3000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solidFill>
                  <a:schemeClr val="dk1"/>
                </a:solidFill>
              </a:rPr>
              <a:t>James Bennett </a:t>
            </a:r>
            <a:endParaRPr sz="2100">
              <a:solidFill>
                <a:schemeClr val="dk1"/>
              </a:solidFill>
            </a:endParaRPr>
          </a:p>
          <a:p>
            <a:pPr marL="0" lvl="0" indent="0" algn="ctr" rtl="0">
              <a:spcBef>
                <a:spcPts val="0"/>
              </a:spcBef>
              <a:spcAft>
                <a:spcPts val="0"/>
              </a:spcAft>
              <a:buNone/>
            </a:pPr>
            <a:r>
              <a:rPr lang="en-US" sz="2100">
                <a:solidFill>
                  <a:schemeClr val="dk1"/>
                </a:solidFill>
              </a:rPr>
              <a:t>Chair of the Trustees</a:t>
            </a:r>
            <a:endParaRPr sz="170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7"/>
          <p:cNvSpPr txBox="1"/>
          <p:nvPr/>
        </p:nvSpPr>
        <p:spPr>
          <a:xfrm>
            <a:off x="3779837" y="6381750"/>
            <a:ext cx="5256212" cy="3651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veat"/>
              <a:buNone/>
            </a:pPr>
            <a:r>
              <a:rPr lang="en-US" sz="1200" b="0" i="0" u="none">
                <a:solidFill>
                  <a:schemeClr val="dk1"/>
                </a:solidFill>
                <a:latin typeface="Caveat"/>
                <a:ea typeface="Caveat"/>
                <a:cs typeface="Caveat"/>
                <a:sym typeface="Caveat"/>
              </a:rPr>
              <a:t>KINDNESS    RESPECT    RESPONSIBILITY    ASPIRATION</a:t>
            </a:r>
            <a:endParaRPr/>
          </a:p>
        </p:txBody>
      </p:sp>
      <p:sp>
        <p:nvSpPr>
          <p:cNvPr id="113" name="Google Shape;113;p7"/>
          <p:cNvSpPr txBox="1"/>
          <p:nvPr/>
        </p:nvSpPr>
        <p:spPr>
          <a:xfrm>
            <a:off x="4221325" y="824375"/>
            <a:ext cx="4680600" cy="243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Quintessential"/>
              <a:buNone/>
            </a:pPr>
            <a:r>
              <a:rPr lang="en-US" sz="2800" b="1" i="0">
                <a:solidFill>
                  <a:schemeClr val="dk1"/>
                </a:solidFill>
                <a:latin typeface="Quintessential"/>
                <a:ea typeface="Quintessential"/>
                <a:cs typeface="Quintessential"/>
                <a:sym typeface="Quintessential"/>
              </a:rPr>
              <a:t>Front Office Team</a:t>
            </a:r>
            <a:endParaRPr sz="2800" b="1" i="0">
              <a:solidFill>
                <a:schemeClr val="dk1"/>
              </a:solidFill>
              <a:latin typeface="Quintessential"/>
              <a:ea typeface="Quintessential"/>
              <a:cs typeface="Quintessential"/>
              <a:sym typeface="Quintessential"/>
            </a:endParaRPr>
          </a:p>
          <a:p>
            <a:pPr marL="0" marR="0" lvl="0" indent="0" algn="ctr" rtl="0">
              <a:lnSpc>
                <a:spcPct val="100000"/>
              </a:lnSpc>
              <a:spcBef>
                <a:spcPts val="0"/>
              </a:spcBef>
              <a:spcAft>
                <a:spcPts val="0"/>
              </a:spcAft>
              <a:buClr>
                <a:schemeClr val="dk1"/>
              </a:buClr>
              <a:buSzPts val="2800"/>
              <a:buFont typeface="Quintessential"/>
              <a:buNone/>
            </a:pPr>
            <a:endParaRPr sz="2800" u="sng">
              <a:solidFill>
                <a:schemeClr val="dk1"/>
              </a:solidFill>
              <a:latin typeface="Quintessential"/>
              <a:ea typeface="Quintessential"/>
              <a:cs typeface="Quintessential"/>
              <a:sym typeface="Quintessential"/>
            </a:endParaRPr>
          </a:p>
          <a:p>
            <a:pPr marL="0" marR="0" lvl="0" indent="0" algn="ctr" rtl="0">
              <a:lnSpc>
                <a:spcPct val="100000"/>
              </a:lnSpc>
              <a:spcBef>
                <a:spcPts val="0"/>
              </a:spcBef>
              <a:spcAft>
                <a:spcPts val="0"/>
              </a:spcAft>
              <a:buClr>
                <a:schemeClr val="dk1"/>
              </a:buClr>
              <a:buSzPts val="2400"/>
              <a:buFont typeface="Quintessential"/>
              <a:buNone/>
            </a:pPr>
            <a:r>
              <a:rPr lang="en-US" sz="2400" i="0" u="none">
                <a:solidFill>
                  <a:schemeClr val="dk1"/>
                </a:solidFill>
              </a:rPr>
              <a:t>Sam Newman – Administrator</a:t>
            </a:r>
            <a:r>
              <a:rPr lang="en-US" sz="2400">
                <a:solidFill>
                  <a:schemeClr val="dk1"/>
                </a:solidFill>
              </a:rPr>
              <a:t>, A</a:t>
            </a:r>
            <a:r>
              <a:rPr lang="en-US" sz="2400" i="0" u="none">
                <a:solidFill>
                  <a:schemeClr val="dk1"/>
                </a:solidFill>
              </a:rPr>
              <a:t>ttendance and PTA Liaison</a:t>
            </a:r>
            <a:endParaRPr sz="2400" i="0" u="none">
              <a:solidFill>
                <a:schemeClr val="dk1"/>
              </a:solidFill>
            </a:endParaRPr>
          </a:p>
          <a:p>
            <a:pPr marL="0" marR="0" lvl="0" indent="0" algn="ctr" rtl="0">
              <a:lnSpc>
                <a:spcPct val="100000"/>
              </a:lnSpc>
              <a:spcBef>
                <a:spcPts val="0"/>
              </a:spcBef>
              <a:spcAft>
                <a:spcPts val="0"/>
              </a:spcAft>
              <a:buClr>
                <a:schemeClr val="dk1"/>
              </a:buClr>
              <a:buSzPts val="2400"/>
              <a:buFont typeface="Quintessential"/>
              <a:buNone/>
            </a:pPr>
            <a:endParaRPr sz="2400">
              <a:solidFill>
                <a:schemeClr val="dk1"/>
              </a:solidFill>
            </a:endParaRPr>
          </a:p>
          <a:p>
            <a:pPr marL="0" marR="0" lvl="0" indent="0" algn="ctr" rtl="0">
              <a:lnSpc>
                <a:spcPct val="100000"/>
              </a:lnSpc>
              <a:spcBef>
                <a:spcPts val="0"/>
              </a:spcBef>
              <a:spcAft>
                <a:spcPts val="0"/>
              </a:spcAft>
              <a:buClr>
                <a:schemeClr val="dk1"/>
              </a:buClr>
              <a:buSzPts val="2400"/>
              <a:buFont typeface="Quintessential"/>
              <a:buNone/>
            </a:pPr>
            <a:r>
              <a:rPr lang="en-US" sz="2400" i="0" u="none">
                <a:solidFill>
                  <a:schemeClr val="dk1"/>
                </a:solidFill>
              </a:rPr>
              <a:t>Laura Malladine – Administrator</a:t>
            </a:r>
            <a:endParaRPr/>
          </a:p>
        </p:txBody>
      </p:sp>
      <p:pic>
        <p:nvPicPr>
          <p:cNvPr id="114" name="Google Shape;114;p7"/>
          <p:cNvPicPr preferRelativeResize="0"/>
          <p:nvPr/>
        </p:nvPicPr>
        <p:blipFill rotWithShape="1">
          <a:blip r:embed="rId3">
            <a:alphaModFix/>
          </a:blip>
          <a:srcRect l="36352" r="4490"/>
          <a:stretch/>
        </p:blipFill>
        <p:spPr>
          <a:xfrm>
            <a:off x="304075" y="115000"/>
            <a:ext cx="3356150" cy="6628000"/>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2"/>
          <p:cNvPicPr preferRelativeResize="0">
            <a:picLocks noGrp="1"/>
          </p:cNvPicPr>
          <p:nvPr>
            <p:ph type="body" idx="1"/>
          </p:nvPr>
        </p:nvPicPr>
        <p:blipFill rotWithShape="1">
          <a:blip r:embed="rId3">
            <a:alphaModFix/>
          </a:blip>
          <a:srcRect/>
          <a:stretch/>
        </p:blipFill>
        <p:spPr>
          <a:xfrm>
            <a:off x="7230609" y="5619650"/>
            <a:ext cx="1650000" cy="1046100"/>
          </a:xfrm>
          <a:prstGeom prst="rect">
            <a:avLst/>
          </a:prstGeom>
          <a:noFill/>
          <a:ln>
            <a:noFill/>
          </a:ln>
        </p:spPr>
      </p:pic>
      <p:pic>
        <p:nvPicPr>
          <p:cNvPr id="136" name="Google Shape;136;p12"/>
          <p:cNvPicPr preferRelativeResize="0"/>
          <p:nvPr/>
        </p:nvPicPr>
        <p:blipFill rotWithShape="1">
          <a:blip r:embed="rId4">
            <a:alphaModFix/>
          </a:blip>
          <a:srcRect/>
          <a:stretch/>
        </p:blipFill>
        <p:spPr>
          <a:xfrm rot="4">
            <a:off x="7830175" y="2529863"/>
            <a:ext cx="1025550" cy="1798274"/>
          </a:xfrm>
          <a:prstGeom prst="rect">
            <a:avLst/>
          </a:prstGeom>
          <a:noFill/>
          <a:ln>
            <a:noFill/>
          </a:ln>
        </p:spPr>
      </p:pic>
      <p:pic>
        <p:nvPicPr>
          <p:cNvPr id="137" name="Google Shape;137;p12"/>
          <p:cNvPicPr preferRelativeResize="0"/>
          <p:nvPr/>
        </p:nvPicPr>
        <p:blipFill rotWithShape="1">
          <a:blip r:embed="rId5">
            <a:alphaModFix/>
          </a:blip>
          <a:srcRect l="-23019" r="-12"/>
          <a:stretch/>
        </p:blipFill>
        <p:spPr>
          <a:xfrm>
            <a:off x="6777175" y="4060423"/>
            <a:ext cx="2103437" cy="1559225"/>
          </a:xfrm>
          <a:prstGeom prst="rect">
            <a:avLst/>
          </a:prstGeom>
          <a:noFill/>
          <a:ln>
            <a:noFill/>
          </a:ln>
        </p:spPr>
      </p:pic>
      <p:pic>
        <p:nvPicPr>
          <p:cNvPr id="138" name="Google Shape;138;p12"/>
          <p:cNvPicPr preferRelativeResize="0"/>
          <p:nvPr/>
        </p:nvPicPr>
        <p:blipFill rotWithShape="1">
          <a:blip r:embed="rId6">
            <a:alphaModFix/>
          </a:blip>
          <a:srcRect/>
          <a:stretch/>
        </p:blipFill>
        <p:spPr>
          <a:xfrm>
            <a:off x="6252199" y="4060416"/>
            <a:ext cx="1025550" cy="1559235"/>
          </a:xfrm>
          <a:prstGeom prst="rect">
            <a:avLst/>
          </a:prstGeom>
          <a:noFill/>
          <a:ln>
            <a:noFill/>
          </a:ln>
        </p:spPr>
      </p:pic>
      <p:pic>
        <p:nvPicPr>
          <p:cNvPr id="139" name="Google Shape;139;p12"/>
          <p:cNvPicPr preferRelativeResize="0"/>
          <p:nvPr/>
        </p:nvPicPr>
        <p:blipFill rotWithShape="1">
          <a:blip r:embed="rId7">
            <a:alphaModFix/>
          </a:blip>
          <a:srcRect/>
          <a:stretch/>
        </p:blipFill>
        <p:spPr>
          <a:xfrm rot="2">
            <a:off x="6252188" y="2578888"/>
            <a:ext cx="1566862" cy="1700212"/>
          </a:xfrm>
          <a:prstGeom prst="rect">
            <a:avLst/>
          </a:prstGeom>
          <a:noFill/>
          <a:ln>
            <a:noFill/>
          </a:ln>
        </p:spPr>
      </p:pic>
      <p:pic>
        <p:nvPicPr>
          <p:cNvPr id="140" name="Google Shape;140;p12"/>
          <p:cNvPicPr preferRelativeResize="0"/>
          <p:nvPr/>
        </p:nvPicPr>
        <p:blipFill rotWithShape="1">
          <a:blip r:embed="rId8">
            <a:alphaModFix/>
          </a:blip>
          <a:srcRect t="31829"/>
          <a:stretch/>
        </p:blipFill>
        <p:spPr>
          <a:xfrm rot="7">
            <a:off x="6252200" y="1830653"/>
            <a:ext cx="2632300" cy="748220"/>
          </a:xfrm>
          <a:prstGeom prst="rect">
            <a:avLst/>
          </a:prstGeom>
          <a:noFill/>
          <a:ln>
            <a:noFill/>
          </a:ln>
        </p:spPr>
      </p:pic>
      <p:sp>
        <p:nvSpPr>
          <p:cNvPr id="141" name="Google Shape;141;p12"/>
          <p:cNvSpPr txBox="1"/>
          <p:nvPr/>
        </p:nvSpPr>
        <p:spPr>
          <a:xfrm>
            <a:off x="103200" y="178350"/>
            <a:ext cx="41295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Quintessential"/>
              <a:buNone/>
            </a:pPr>
            <a:r>
              <a:rPr lang="en-US" sz="2800" b="1" i="0">
                <a:solidFill>
                  <a:schemeClr val="dk1"/>
                </a:solidFill>
                <a:latin typeface="Quintessential"/>
                <a:ea typeface="Quintessential"/>
                <a:cs typeface="Quintessential"/>
                <a:sym typeface="Quintessential"/>
              </a:rPr>
              <a:t>The PTA: </a:t>
            </a:r>
            <a:r>
              <a:rPr lang="en-US"/>
              <a:t> </a:t>
            </a:r>
            <a:r>
              <a:rPr lang="en-US" sz="2800" b="0" i="0" u="none">
                <a:solidFill>
                  <a:schemeClr val="dk1"/>
                </a:solidFill>
                <a:latin typeface="Quintessential"/>
                <a:ea typeface="Quintessential"/>
                <a:cs typeface="Quintessential"/>
                <a:sym typeface="Quintessential"/>
              </a:rPr>
              <a:t>Laura Kenyo</a:t>
            </a:r>
            <a:r>
              <a:rPr lang="en-US" sz="2800">
                <a:solidFill>
                  <a:schemeClr val="dk1"/>
                </a:solidFill>
                <a:latin typeface="Quintessential"/>
                <a:ea typeface="Quintessential"/>
                <a:cs typeface="Quintessential"/>
                <a:sym typeface="Quintessential"/>
              </a:rPr>
              <a:t>n, </a:t>
            </a:r>
            <a:r>
              <a:rPr lang="en-US" sz="2800" b="0" i="0" u="none">
                <a:solidFill>
                  <a:schemeClr val="dk1"/>
                </a:solidFill>
                <a:latin typeface="Quintessential"/>
                <a:ea typeface="Quintessential"/>
                <a:cs typeface="Quintessential"/>
                <a:sym typeface="Quintessential"/>
              </a:rPr>
              <a:t>Felicity Morris and Jenny Plumb</a:t>
            </a:r>
            <a:endParaRPr/>
          </a:p>
        </p:txBody>
      </p:sp>
      <p:pic>
        <p:nvPicPr>
          <p:cNvPr id="142" name="Google Shape;142;p12"/>
          <p:cNvPicPr preferRelativeResize="0"/>
          <p:nvPr/>
        </p:nvPicPr>
        <p:blipFill rotWithShape="1">
          <a:blip r:embed="rId9">
            <a:alphaModFix/>
          </a:blip>
          <a:srcRect/>
          <a:stretch/>
        </p:blipFill>
        <p:spPr>
          <a:xfrm>
            <a:off x="4375776" y="1830661"/>
            <a:ext cx="1865300" cy="2092926"/>
          </a:xfrm>
          <a:prstGeom prst="rect">
            <a:avLst/>
          </a:prstGeom>
          <a:noFill/>
          <a:ln>
            <a:noFill/>
          </a:ln>
        </p:spPr>
      </p:pic>
      <p:pic>
        <p:nvPicPr>
          <p:cNvPr id="143" name="Google Shape;143;p12" descr="A picture containing calendar&#10;&#10;Description automatically generated"/>
          <p:cNvPicPr preferRelativeResize="0"/>
          <p:nvPr/>
        </p:nvPicPr>
        <p:blipFill rotWithShape="1">
          <a:blip r:embed="rId10">
            <a:alphaModFix/>
          </a:blip>
          <a:srcRect/>
          <a:stretch/>
        </p:blipFill>
        <p:spPr>
          <a:xfrm>
            <a:off x="4375787" y="3923578"/>
            <a:ext cx="1829262" cy="2742172"/>
          </a:xfrm>
          <a:prstGeom prst="rect">
            <a:avLst/>
          </a:prstGeom>
          <a:noFill/>
          <a:ln>
            <a:noFill/>
          </a:ln>
        </p:spPr>
      </p:pic>
      <p:pic>
        <p:nvPicPr>
          <p:cNvPr id="144" name="Google Shape;144;p12"/>
          <p:cNvPicPr preferRelativeResize="0"/>
          <p:nvPr/>
        </p:nvPicPr>
        <p:blipFill rotWithShape="1">
          <a:blip r:embed="rId11">
            <a:alphaModFix/>
          </a:blip>
          <a:srcRect/>
          <a:stretch/>
        </p:blipFill>
        <p:spPr>
          <a:xfrm rot="-2">
            <a:off x="6205062" y="5619625"/>
            <a:ext cx="1025525" cy="1046161"/>
          </a:xfrm>
          <a:prstGeom prst="rect">
            <a:avLst/>
          </a:prstGeom>
          <a:noFill/>
          <a:ln>
            <a:noFill/>
          </a:ln>
        </p:spPr>
      </p:pic>
      <p:sp>
        <p:nvSpPr>
          <p:cNvPr id="145" name="Google Shape;145;p12"/>
          <p:cNvSpPr txBox="1"/>
          <p:nvPr/>
        </p:nvSpPr>
        <p:spPr>
          <a:xfrm>
            <a:off x="393900" y="1563750"/>
            <a:ext cx="3548100" cy="19578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1800" b="1">
                <a:solidFill>
                  <a:schemeClr val="dk1"/>
                </a:solidFill>
                <a:latin typeface="Quintessential"/>
                <a:ea typeface="Quintessential"/>
                <a:cs typeface="Quintessential"/>
                <a:sym typeface="Quintessential"/>
              </a:rPr>
              <a:t>What is the PTA?</a:t>
            </a:r>
            <a:endParaRPr sz="1800" b="1">
              <a:solidFill>
                <a:schemeClr val="dk1"/>
              </a:solidFill>
              <a:latin typeface="Quintessential"/>
              <a:ea typeface="Quintessential"/>
              <a:cs typeface="Quintessential"/>
              <a:sym typeface="Quintessentia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Registered charity</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Enhance the education for all children (e.g. new library)</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Raise funds</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Provide resources</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Social events</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Support special events</a:t>
            </a:r>
            <a:endParaRPr sz="1800">
              <a:solidFill>
                <a:schemeClr val="dk1"/>
              </a:solidFill>
            </a:endParaRPr>
          </a:p>
        </p:txBody>
      </p:sp>
      <p:sp>
        <p:nvSpPr>
          <p:cNvPr id="146" name="Google Shape;146;p12"/>
          <p:cNvSpPr txBox="1"/>
          <p:nvPr/>
        </p:nvSpPr>
        <p:spPr>
          <a:xfrm>
            <a:off x="4375775" y="94550"/>
            <a:ext cx="4462200" cy="17361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1800" b="1">
                <a:solidFill>
                  <a:schemeClr val="dk1"/>
                </a:solidFill>
                <a:latin typeface="Quintessential"/>
                <a:ea typeface="Quintessential"/>
                <a:cs typeface="Quintessential"/>
                <a:sym typeface="Quintessential"/>
              </a:rPr>
              <a:t>How to get involved?</a:t>
            </a:r>
            <a:endParaRPr sz="1800" b="1">
              <a:solidFill>
                <a:schemeClr val="dk1"/>
              </a:solidFill>
              <a:latin typeface="Quintessential"/>
              <a:ea typeface="Quintessential"/>
              <a:cs typeface="Quintessential"/>
              <a:sym typeface="Quintessentia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Join meetings</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Help with events (before or during)</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Share your skills</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Join the PTA FB</a:t>
            </a:r>
            <a:endParaRPr sz="1800">
              <a:solidFill>
                <a:schemeClr val="dk1"/>
              </a:solidFill>
            </a:endParaRPr>
          </a:p>
          <a:p>
            <a:pPr marL="457200" lvl="0" indent="-342900" algn="l" rtl="0">
              <a:lnSpc>
                <a:spcPct val="80000"/>
              </a:lnSpc>
              <a:spcBef>
                <a:spcPts val="0"/>
              </a:spcBef>
              <a:spcAft>
                <a:spcPts val="0"/>
              </a:spcAft>
              <a:buClr>
                <a:schemeClr val="dk1"/>
              </a:buClr>
              <a:buSzPts val="1800"/>
              <a:buChar char="●"/>
            </a:pPr>
            <a:r>
              <a:rPr lang="en-US" sz="1800">
                <a:solidFill>
                  <a:schemeClr val="dk1"/>
                </a:solidFill>
              </a:rPr>
              <a:t>Sign up for Amazon Smile - select St Margaret’s</a:t>
            </a:r>
            <a:endParaRPr sz="1800">
              <a:solidFill>
                <a:schemeClr val="dk1"/>
              </a:solidFill>
            </a:endParaRPr>
          </a:p>
        </p:txBody>
      </p:sp>
      <p:pic>
        <p:nvPicPr>
          <p:cNvPr id="147" name="Google Shape;147;p12"/>
          <p:cNvPicPr preferRelativeResize="0"/>
          <p:nvPr/>
        </p:nvPicPr>
        <p:blipFill>
          <a:blip r:embed="rId12">
            <a:alphaModFix/>
          </a:blip>
          <a:stretch>
            <a:fillRect/>
          </a:stretch>
        </p:blipFill>
        <p:spPr>
          <a:xfrm>
            <a:off x="152400" y="3847900"/>
            <a:ext cx="1247775" cy="1524000"/>
          </a:xfrm>
          <a:prstGeom prst="rect">
            <a:avLst/>
          </a:prstGeom>
          <a:noFill/>
          <a:ln>
            <a:noFill/>
          </a:ln>
        </p:spPr>
      </p:pic>
      <p:pic>
        <p:nvPicPr>
          <p:cNvPr id="148" name="Google Shape;148;p12"/>
          <p:cNvPicPr preferRelativeResize="0"/>
          <p:nvPr/>
        </p:nvPicPr>
        <p:blipFill>
          <a:blip r:embed="rId13">
            <a:alphaModFix/>
          </a:blip>
          <a:stretch>
            <a:fillRect/>
          </a:stretch>
        </p:blipFill>
        <p:spPr>
          <a:xfrm>
            <a:off x="1552575" y="3673950"/>
            <a:ext cx="1276350" cy="1704975"/>
          </a:xfrm>
          <a:prstGeom prst="rect">
            <a:avLst/>
          </a:prstGeom>
          <a:noFill/>
          <a:ln>
            <a:noFill/>
          </a:ln>
        </p:spPr>
      </p:pic>
      <p:pic>
        <p:nvPicPr>
          <p:cNvPr id="149" name="Google Shape;149;p12"/>
          <p:cNvPicPr preferRelativeResize="0"/>
          <p:nvPr/>
        </p:nvPicPr>
        <p:blipFill>
          <a:blip r:embed="rId14">
            <a:alphaModFix/>
          </a:blip>
          <a:stretch>
            <a:fillRect/>
          </a:stretch>
        </p:blipFill>
        <p:spPr>
          <a:xfrm>
            <a:off x="2981325" y="3673950"/>
            <a:ext cx="1181100" cy="1619250"/>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p:nvPr/>
        </p:nvSpPr>
        <p:spPr>
          <a:xfrm>
            <a:off x="3779837" y="6381750"/>
            <a:ext cx="5256212" cy="3651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veat"/>
              <a:buNone/>
            </a:pPr>
            <a:r>
              <a:rPr lang="en-US" sz="1200" b="0" i="0" u="none">
                <a:solidFill>
                  <a:schemeClr val="dk1"/>
                </a:solidFill>
                <a:latin typeface="Caveat"/>
                <a:ea typeface="Caveat"/>
                <a:cs typeface="Caveat"/>
                <a:sym typeface="Caveat"/>
              </a:rPr>
              <a:t>KINDNESS    RESPECT    RESPONSIBILITY    ASPIRATION</a:t>
            </a:r>
            <a:endParaRPr/>
          </a:p>
        </p:txBody>
      </p:sp>
      <p:sp>
        <p:nvSpPr>
          <p:cNvPr id="120" name="Google Shape;120;p6"/>
          <p:cNvSpPr txBox="1"/>
          <p:nvPr/>
        </p:nvSpPr>
        <p:spPr>
          <a:xfrm>
            <a:off x="1475562" y="205162"/>
            <a:ext cx="6192900" cy="635100"/>
          </a:xfrm>
          <a:prstGeom prst="rect">
            <a:avLst/>
          </a:prstGeom>
          <a:noFill/>
          <a:ln>
            <a:noFill/>
          </a:ln>
        </p:spPr>
        <p:txBody>
          <a:bodyPr spcFirstLastPara="1" wrap="square" lIns="36575" tIns="36575" rIns="36575" bIns="36575" anchor="t" anchorCtr="0">
            <a:noAutofit/>
          </a:bodyPr>
          <a:lstStyle/>
          <a:p>
            <a:pPr marL="0" marR="0" lvl="0" indent="0" algn="ctr" rtl="0">
              <a:lnSpc>
                <a:spcPct val="100000"/>
              </a:lnSpc>
              <a:spcBef>
                <a:spcPts val="0"/>
              </a:spcBef>
              <a:spcAft>
                <a:spcPts val="0"/>
              </a:spcAft>
              <a:buClr>
                <a:schemeClr val="dk1"/>
              </a:buClr>
              <a:buSzPts val="2800"/>
              <a:buFont typeface="Quintessential"/>
              <a:buNone/>
            </a:pPr>
            <a:r>
              <a:rPr lang="en-US" sz="2800" b="1" i="0">
                <a:solidFill>
                  <a:schemeClr val="dk1"/>
                </a:solidFill>
                <a:latin typeface="Quintessential"/>
                <a:ea typeface="Quintessential"/>
                <a:cs typeface="Quintessential"/>
                <a:sym typeface="Quintessential"/>
              </a:rPr>
              <a:t>The Foundation Stage Team</a:t>
            </a:r>
            <a:endParaRPr b="1"/>
          </a:p>
          <a:p>
            <a:pPr marL="0" marR="0" lvl="0" indent="0" algn="ctr" rtl="0">
              <a:lnSpc>
                <a:spcPct val="100000"/>
              </a:lnSpc>
              <a:spcBef>
                <a:spcPts val="0"/>
              </a:spcBef>
              <a:spcAft>
                <a:spcPts val="0"/>
              </a:spcAft>
              <a:buClr>
                <a:schemeClr val="dk1"/>
              </a:buClr>
              <a:buSzPts val="2800"/>
              <a:buFont typeface="Arial"/>
              <a:buNone/>
            </a:pPr>
            <a:endParaRPr sz="2800" b="0" i="0" u="sng">
              <a:solidFill>
                <a:schemeClr val="dk1"/>
              </a:solidFill>
              <a:latin typeface="Quintessential"/>
              <a:ea typeface="Quintessential"/>
              <a:cs typeface="Quintessential"/>
              <a:sym typeface="Quintessential"/>
            </a:endParaRPr>
          </a:p>
          <a:p>
            <a:pPr marL="0" marR="0" lvl="0" indent="0" algn="ctr" rtl="0">
              <a:lnSpc>
                <a:spcPct val="100000"/>
              </a:lnSpc>
              <a:spcBef>
                <a:spcPts val="0"/>
              </a:spcBef>
              <a:spcAft>
                <a:spcPts val="0"/>
              </a:spcAft>
              <a:buClr>
                <a:schemeClr val="dk1"/>
              </a:buClr>
              <a:buSzPts val="2800"/>
              <a:buFont typeface="Arial"/>
              <a:buNone/>
            </a:pPr>
            <a:endParaRPr sz="2800" b="0" i="0" u="none">
              <a:solidFill>
                <a:schemeClr val="dk1"/>
              </a:solidFill>
              <a:latin typeface="Quintessential"/>
              <a:ea typeface="Quintessential"/>
              <a:cs typeface="Quintessential"/>
              <a:sym typeface="Quintessential"/>
            </a:endParaRPr>
          </a:p>
          <a:p>
            <a:pPr marL="0" marR="0" lvl="0" indent="0" algn="l" rtl="0">
              <a:lnSpc>
                <a:spcPct val="100000"/>
              </a:lnSpc>
              <a:spcBef>
                <a:spcPts val="0"/>
              </a:spcBef>
              <a:spcAft>
                <a:spcPts val="0"/>
              </a:spcAft>
              <a:buNone/>
            </a:pPr>
            <a:endParaRPr sz="2800" b="0" i="0" u="none">
              <a:solidFill>
                <a:schemeClr val="dk1"/>
              </a:solidFill>
              <a:latin typeface="Quintessential"/>
              <a:ea typeface="Quintessential"/>
              <a:cs typeface="Quintessential"/>
              <a:sym typeface="Quintessential"/>
            </a:endParaRPr>
          </a:p>
        </p:txBody>
      </p:sp>
      <p:pic>
        <p:nvPicPr>
          <p:cNvPr id="121" name="Google Shape;121;p6"/>
          <p:cNvPicPr preferRelativeResize="0"/>
          <p:nvPr/>
        </p:nvPicPr>
        <p:blipFill>
          <a:blip r:embed="rId3">
            <a:alphaModFix/>
          </a:blip>
          <a:stretch>
            <a:fillRect/>
          </a:stretch>
        </p:blipFill>
        <p:spPr>
          <a:xfrm>
            <a:off x="590150" y="1021587"/>
            <a:ext cx="7809830" cy="5360163"/>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996515" y="321839"/>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4000" b="1" dirty="0">
                <a:solidFill>
                  <a:schemeClr val="dk1"/>
                </a:solidFill>
                <a:latin typeface="Kristen ITC" panose="03050502040202030202" pitchFamily="66" charset="0"/>
                <a:sym typeface="Caveat"/>
              </a:rPr>
              <a:t>All About Acorns</a:t>
            </a:r>
            <a:endParaRPr sz="4000" b="1" dirty="0">
              <a:latin typeface="Kristen ITC" panose="03050502040202030202" pitchFamily="66" charset="0"/>
            </a:endParaRPr>
          </a:p>
        </p:txBody>
      </p:sp>
      <p:pic>
        <p:nvPicPr>
          <p:cNvPr id="26" name="Picture 25">
            <a:extLst>
              <a:ext uri="{FF2B5EF4-FFF2-40B4-BE49-F238E27FC236}">
                <a16:creationId xmlns:a16="http://schemas.microsoft.com/office/drawing/2014/main" id="{AA79D5D1-F83B-486A-B57A-5534C053368F}"/>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2635" y="1698648"/>
            <a:ext cx="4278947" cy="3040697"/>
          </a:xfrm>
          <a:prstGeom prst="rect">
            <a:avLst/>
          </a:prstGeom>
        </p:spPr>
      </p:pic>
      <p:pic>
        <p:nvPicPr>
          <p:cNvPr id="27" name="Picture 26">
            <a:extLst>
              <a:ext uri="{FF2B5EF4-FFF2-40B4-BE49-F238E27FC236}">
                <a16:creationId xmlns:a16="http://schemas.microsoft.com/office/drawing/2014/main" id="{990BE085-DF78-4525-A1F2-B76F58C8C9C1}"/>
              </a:ext>
            </a:extLst>
          </p:cNvPr>
          <p:cNvPicPr/>
          <p:nvPr/>
        </p:nvPicPr>
        <p:blipFill rotWithShape="1">
          <a:blip r:embed="rId4">
            <a:extLst>
              <a:ext uri="{28A0092B-C50C-407E-A947-70E740481C1C}">
                <a14:useLocalDpi xmlns:a14="http://schemas.microsoft.com/office/drawing/2010/main" val="0"/>
              </a:ext>
            </a:extLst>
          </a:blip>
          <a:srcRect r="11569"/>
          <a:stretch/>
        </p:blipFill>
        <p:spPr bwMode="auto">
          <a:xfrm>
            <a:off x="5505450" y="1099938"/>
            <a:ext cx="3260466" cy="5436224"/>
          </a:xfrm>
          <a:prstGeom prst="rect">
            <a:avLst/>
          </a:prstGeom>
          <a:ln>
            <a:noFill/>
          </a:ln>
          <a:extLst>
            <a:ext uri="{53640926-AAD7-44D8-BBD7-CCE9431645EC}">
              <a14:shadowObscured xmlns:a14="http://schemas.microsoft.com/office/drawing/2010/main"/>
            </a:ext>
          </a:extLst>
        </p:spPr>
      </p:pic>
      <p:sp>
        <p:nvSpPr>
          <p:cNvPr id="29" name="TextBox 28">
            <a:extLst>
              <a:ext uri="{FF2B5EF4-FFF2-40B4-BE49-F238E27FC236}">
                <a16:creationId xmlns:a16="http://schemas.microsoft.com/office/drawing/2014/main" id="{23E0370D-4679-49C0-BF10-C0C682693555}"/>
              </a:ext>
            </a:extLst>
          </p:cNvPr>
          <p:cNvSpPr txBox="1"/>
          <p:nvPr/>
        </p:nvSpPr>
        <p:spPr>
          <a:xfrm>
            <a:off x="378084" y="4739345"/>
            <a:ext cx="4486296" cy="1004378"/>
          </a:xfrm>
          <a:prstGeom prst="rect">
            <a:avLst/>
          </a:prstGeom>
          <a:noFill/>
        </p:spPr>
        <p:txBody>
          <a:bodyPr wrap="square">
            <a:spAutoFit/>
          </a:bodyPr>
          <a:lstStyle/>
          <a:p>
            <a:pPr algn="ctr">
              <a:lnSpc>
                <a:spcPct val="107000"/>
              </a:lnSpc>
              <a:spcAft>
                <a:spcPts val="800"/>
              </a:spcAft>
            </a:pPr>
            <a:r>
              <a:rPr lang="en-GB" sz="2800" dirty="0">
                <a:solidFill>
                  <a:srgbClr val="C45911"/>
                </a:solidFill>
                <a:effectLst/>
                <a:latin typeface="Kristen ITC" panose="03050502040202030202" pitchFamily="66" charset="0"/>
                <a:ea typeface="Calibri" panose="020F0502020204030204" pitchFamily="34" charset="0"/>
                <a:cs typeface="Arial" panose="020B0604020202020204" pitchFamily="34" charset="0"/>
              </a:rPr>
              <a:t>“Mighty oaks from little acorns grow.”</a:t>
            </a:r>
            <a:r>
              <a:rPr lang="en-GB" sz="2800" dirty="0">
                <a:effectLst/>
                <a:latin typeface="Kristen ITC" panose="03050502040202030202" pitchFamily="66"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957423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3"/>
          <p:cNvSpPr txBox="1">
            <a:spLocks noGrp="1"/>
          </p:cNvSpPr>
          <p:nvPr>
            <p:ph type="title"/>
          </p:nvPr>
        </p:nvSpPr>
        <p:spPr>
          <a:xfrm>
            <a:off x="-1481773" y="32013"/>
            <a:ext cx="8229600" cy="778098"/>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100"/>
              <a:buFont typeface="Caveat"/>
              <a:buNone/>
            </a:pPr>
            <a:r>
              <a:rPr lang="en-US" sz="3600" b="1" i="0" u="none" strike="noStrike" cap="none" dirty="0">
                <a:solidFill>
                  <a:schemeClr val="dk1"/>
                </a:solidFill>
                <a:latin typeface="Kristen ITC" panose="03050502040202030202" pitchFamily="66" charset="0"/>
                <a:ea typeface="Caveat"/>
                <a:cs typeface="Caveat"/>
                <a:sym typeface="Caveat"/>
              </a:rPr>
              <a:t>The EYFS Curriculum</a:t>
            </a:r>
            <a:endParaRPr sz="3600" dirty="0">
              <a:latin typeface="Kristen ITC" panose="03050502040202030202" pitchFamily="66" charset="0"/>
            </a:endParaRPr>
          </a:p>
        </p:txBody>
      </p:sp>
      <p:sp>
        <p:nvSpPr>
          <p:cNvPr id="262" name="Google Shape;262;p23"/>
          <p:cNvSpPr txBox="1">
            <a:spLocks noGrp="1"/>
          </p:cNvSpPr>
          <p:nvPr>
            <p:ph idx="1"/>
          </p:nvPr>
        </p:nvSpPr>
        <p:spPr>
          <a:xfrm>
            <a:off x="-226015" y="911879"/>
            <a:ext cx="9453488" cy="1641475"/>
          </a:xfrm>
          <a:prstGeom prst="rect">
            <a:avLst/>
          </a:prstGeom>
          <a:noFill/>
          <a:ln>
            <a:noFill/>
          </a:ln>
        </p:spPr>
        <p:txBody>
          <a:bodyPr spcFirstLastPara="1" wrap="square" lIns="91425" tIns="45700" rIns="91425" bIns="45700" anchor="t" anchorCtr="0">
            <a:noAutofit/>
          </a:bodyPr>
          <a:lstStyle/>
          <a:p>
            <a:pPr marL="365125" marR="0" lvl="0" indent="0" rtl="0">
              <a:lnSpc>
                <a:spcPct val="100000"/>
              </a:lnSpc>
              <a:spcBef>
                <a:spcPts val="0"/>
              </a:spcBef>
              <a:spcAft>
                <a:spcPts val="0"/>
              </a:spcAft>
              <a:buClr>
                <a:schemeClr val="accent1"/>
              </a:buClr>
              <a:buSzPts val="1700"/>
              <a:buFont typeface="Noto Sans Symbols"/>
              <a:buNone/>
            </a:pPr>
            <a:r>
              <a:rPr lang="en-US" sz="2500" b="0" i="0" u="none" dirty="0">
                <a:solidFill>
                  <a:schemeClr val="dk1"/>
                </a:solidFill>
                <a:latin typeface="Comic Sans MS" panose="030F0702030302020204" pitchFamily="66" charset="0"/>
                <a:ea typeface="Quattrocento Sans"/>
                <a:cs typeface="Quattrocento Sans"/>
                <a:sym typeface="Quattrocento Sans"/>
              </a:rPr>
              <a:t>The Early Years curriculum runs from Birth to 5 and during your child’s Reception school year they are also working towards their Early Learning Goals. (ELG)</a:t>
            </a:r>
            <a:endParaRPr dirty="0">
              <a:latin typeface="Comic Sans MS" panose="030F0702030302020204" pitchFamily="66" charset="0"/>
            </a:endParaRPr>
          </a:p>
        </p:txBody>
      </p:sp>
      <p:sp>
        <p:nvSpPr>
          <p:cNvPr id="289" name="Google Shape;289;p23"/>
          <p:cNvSpPr txBox="1"/>
          <p:nvPr/>
        </p:nvSpPr>
        <p:spPr>
          <a:xfrm>
            <a:off x="518477" y="2443271"/>
            <a:ext cx="4229100" cy="1693862"/>
          </a:xfrm>
          <a:prstGeom prst="rect">
            <a:avLst/>
          </a:prstGeom>
          <a:noFill/>
          <a:ln>
            <a:noFill/>
          </a:ln>
        </p:spPr>
        <p:txBody>
          <a:bodyPr spcFirstLastPara="1" wrap="square" lIns="91425" tIns="45700" rIns="91425" bIns="45700" anchor="t" anchorCtr="0">
            <a:spAutoFit/>
          </a:bodyPr>
          <a:lstStyle/>
          <a:p>
            <a:pPr marL="365125" marR="0" lvl="0" rtl="0">
              <a:lnSpc>
                <a:spcPct val="100000"/>
              </a:lnSpc>
              <a:spcBef>
                <a:spcPts val="0"/>
              </a:spcBef>
              <a:spcAft>
                <a:spcPts val="0"/>
              </a:spcAft>
              <a:buClr>
                <a:schemeClr val="dk1"/>
              </a:buClr>
              <a:buSzPts val="2600"/>
              <a:buFont typeface="Quattrocento Sans"/>
              <a:buNone/>
            </a:pPr>
            <a:r>
              <a:rPr lang="en-US" sz="2500" b="1" i="0" u="none" dirty="0">
                <a:solidFill>
                  <a:schemeClr val="dk1"/>
                </a:solidFill>
                <a:latin typeface="Comic Sans MS" panose="030F0702030302020204" pitchFamily="66" charset="0"/>
                <a:ea typeface="Quattrocento Sans"/>
                <a:cs typeface="Quattrocento Sans"/>
                <a:sym typeface="Quattrocento Sans"/>
              </a:rPr>
              <a:t>The curriculum is split into 7 areas:</a:t>
            </a:r>
            <a:endParaRPr sz="2500" b="1" dirty="0">
              <a:latin typeface="Comic Sans MS" panose="030F0702030302020204" pitchFamily="66" charset="0"/>
            </a:endParaRPr>
          </a:p>
          <a:p>
            <a:pPr marL="365125" marR="0" lvl="0" indent="-255587" algn="ctr" rtl="0">
              <a:lnSpc>
                <a:spcPct val="100000"/>
              </a:lnSpc>
              <a:spcBef>
                <a:spcPts val="0"/>
              </a:spcBef>
              <a:spcAft>
                <a:spcPts val="0"/>
              </a:spcAft>
              <a:buClr>
                <a:schemeClr val="dk1"/>
              </a:buClr>
              <a:buSzPts val="2600"/>
              <a:buFont typeface="Arial"/>
              <a:buNone/>
            </a:pPr>
            <a:endParaRPr sz="2500" b="0" i="0" u="none" dirty="0">
              <a:solidFill>
                <a:schemeClr val="dk1"/>
              </a:solidFill>
              <a:latin typeface="Comic Sans MS" panose="030F0702030302020204" pitchFamily="66" charset="0"/>
              <a:ea typeface="Quattrocento Sans"/>
              <a:cs typeface="Quattrocento Sans"/>
              <a:sym typeface="Quattrocento Sans"/>
            </a:endParaRPr>
          </a:p>
          <a:p>
            <a:pPr marL="365125" marR="0" lvl="0" indent="-255587" algn="ctr" rtl="0">
              <a:lnSpc>
                <a:spcPct val="100000"/>
              </a:lnSpc>
              <a:spcBef>
                <a:spcPts val="0"/>
              </a:spcBef>
              <a:spcAft>
                <a:spcPts val="0"/>
              </a:spcAft>
              <a:buClr>
                <a:schemeClr val="dk1"/>
              </a:buClr>
              <a:buSzPts val="2600"/>
              <a:buFont typeface="Quattrocento Sans"/>
              <a:buNone/>
            </a:pPr>
            <a:r>
              <a:rPr lang="en-US" sz="2500" b="0" i="0" u="none" dirty="0">
                <a:solidFill>
                  <a:schemeClr val="dk1"/>
                </a:solidFill>
                <a:latin typeface="Comic Sans MS" panose="030F0702030302020204" pitchFamily="66" charset="0"/>
                <a:ea typeface="Quattrocento Sans"/>
                <a:cs typeface="Quattrocento Sans"/>
                <a:sym typeface="Quattrocento Sans"/>
              </a:rPr>
              <a:t>3 Prime and 4 Specific </a:t>
            </a:r>
            <a:endParaRPr sz="2500" dirty="0">
              <a:latin typeface="Comic Sans MS" panose="030F0702030302020204" pitchFamily="66" charset="0"/>
            </a:endParaRPr>
          </a:p>
        </p:txBody>
      </p:sp>
      <p:sp>
        <p:nvSpPr>
          <p:cNvPr id="290" name="Google Shape;290;p23"/>
          <p:cNvSpPr txBox="1"/>
          <p:nvPr/>
        </p:nvSpPr>
        <p:spPr>
          <a:xfrm>
            <a:off x="3779837" y="6381750"/>
            <a:ext cx="5256212" cy="3651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veat"/>
              <a:buNone/>
            </a:pPr>
            <a:r>
              <a:rPr lang="en-US" sz="1200" b="0" i="0" u="none">
                <a:solidFill>
                  <a:schemeClr val="dk1"/>
                </a:solidFill>
                <a:latin typeface="Caveat"/>
                <a:ea typeface="Caveat"/>
                <a:cs typeface="Caveat"/>
                <a:sym typeface="Caveat"/>
              </a:rPr>
              <a:t>KINDNESS    RESPECT    RESPONSIBILITY    ASPIRATION</a:t>
            </a:r>
            <a:endParaRPr/>
          </a:p>
        </p:txBody>
      </p:sp>
      <p:pic>
        <p:nvPicPr>
          <p:cNvPr id="3" name="Picture 2">
            <a:extLst>
              <a:ext uri="{FF2B5EF4-FFF2-40B4-BE49-F238E27FC236}">
                <a16:creationId xmlns:a16="http://schemas.microsoft.com/office/drawing/2014/main" id="{1A8B3428-5F59-4F62-8DB7-6D27E7DAAA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72000" y="2378880"/>
            <a:ext cx="4152900" cy="4210050"/>
          </a:xfrm>
          <a:prstGeom prst="rect">
            <a:avLst/>
          </a:prstGeom>
        </p:spPr>
      </p:pic>
      <p:pic>
        <p:nvPicPr>
          <p:cNvPr id="33" name="Picture 32">
            <a:extLst>
              <a:ext uri="{FF2B5EF4-FFF2-40B4-BE49-F238E27FC236}">
                <a16:creationId xmlns:a16="http://schemas.microsoft.com/office/drawing/2014/main" id="{5C2AEF53-F677-43FF-BD86-24F6A65BB694}"/>
              </a:ext>
            </a:extLst>
          </p:cNvPr>
          <p:cNvPicPr/>
          <p:nvPr/>
        </p:nvPicPr>
        <p:blipFill rotWithShape="1">
          <a:blip r:embed="rId4">
            <a:extLst>
              <a:ext uri="{28A0092B-C50C-407E-A947-70E740481C1C}">
                <a14:useLocalDpi xmlns:a14="http://schemas.microsoft.com/office/drawing/2010/main" val="0"/>
              </a:ext>
            </a:extLst>
          </a:blip>
          <a:srcRect b="6250"/>
          <a:stretch/>
        </p:blipFill>
        <p:spPr bwMode="auto">
          <a:xfrm>
            <a:off x="183673" y="4245780"/>
            <a:ext cx="2361565" cy="2343150"/>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sld>
</file>

<file path=ppt/theme/theme1.xml><?xml version="1.0" encoding="utf-8"?>
<a:theme xmlns:a="http://schemas.openxmlformats.org/drawingml/2006/main" name="Concourse">
  <a:themeElements>
    <a:clrScheme name="Custom 4">
      <a:dk1>
        <a:srgbClr val="000000"/>
      </a:dk1>
      <a:lt1>
        <a:srgbClr val="FFFFFF"/>
      </a:lt1>
      <a:dk2>
        <a:srgbClr val="AC66BB"/>
      </a:dk2>
      <a:lt2>
        <a:srgbClr val="F4E7ED"/>
      </a:lt2>
      <a:accent1>
        <a:srgbClr val="AC66BB"/>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Concourse">
  <a:themeElements>
    <a:clrScheme name="Custom 4">
      <a:dk1>
        <a:srgbClr val="000000"/>
      </a:dk1>
      <a:lt1>
        <a:srgbClr val="FFFFFF"/>
      </a:lt1>
      <a:dk2>
        <a:srgbClr val="AC66BB"/>
      </a:dk2>
      <a:lt2>
        <a:srgbClr val="F4E7ED"/>
      </a:lt2>
      <a:accent1>
        <a:srgbClr val="AC66BB"/>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1868</Words>
  <Application>Microsoft Office PowerPoint</Application>
  <PresentationFormat>On-screen Show (4:3)</PresentationFormat>
  <Paragraphs>268</Paragraphs>
  <Slides>32</Slides>
  <Notes>32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Quattrocento Sans</vt:lpstr>
      <vt:lpstr>Arial</vt:lpstr>
      <vt:lpstr>Quintessential</vt:lpstr>
      <vt:lpstr>Kristen ITC</vt:lpstr>
      <vt:lpstr>Schoolbell</vt:lpstr>
      <vt:lpstr>Dancing Script</vt:lpstr>
      <vt:lpstr>Montserrat</vt:lpstr>
      <vt:lpstr>Caveat</vt:lpstr>
      <vt:lpstr>Lucida Sans</vt:lpstr>
      <vt:lpstr>Courier New</vt:lpstr>
      <vt:lpstr>Comic Sans MS</vt:lpstr>
      <vt:lpstr>Noto Sans Symbols</vt:lpstr>
      <vt:lpstr>Verdana</vt:lpstr>
      <vt:lpstr>Concourse</vt:lpstr>
      <vt:lpstr>8_Concourse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About Acorns</vt:lpstr>
      <vt:lpstr>The EYFS Curriculum</vt:lpstr>
      <vt:lpstr>Welcome Time: settling in</vt:lpstr>
      <vt:lpstr>PowerPoint Presentation</vt:lpstr>
      <vt:lpstr>Time to Learn Together</vt:lpstr>
      <vt:lpstr>Busy Time: Learning through play</vt:lpstr>
      <vt:lpstr>Busy Time: Learning through play</vt:lpstr>
      <vt:lpstr>Learning led by an adult</vt:lpstr>
      <vt:lpstr>Snack Time and Lunch Time</vt:lpstr>
      <vt:lpstr>Winding down: Story time and home</vt:lpstr>
      <vt:lpstr>First few weeks…. </vt:lpstr>
      <vt:lpstr>Early Learning </vt:lpstr>
      <vt:lpstr>Characteristics of Effective Learning</vt:lpstr>
      <vt:lpstr>Our Learning Dinosaurs </vt:lpstr>
      <vt:lpstr>PowerPoint Presentation</vt:lpstr>
      <vt:lpstr>General Communication</vt:lpstr>
      <vt:lpstr>Transition into school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sstell</dc:creator>
  <cp:lastModifiedBy>Tim Hughes</cp:lastModifiedBy>
  <cp:revision>4</cp:revision>
  <dcterms:created xsi:type="dcterms:W3CDTF">2011-06-14T08:43:05Z</dcterms:created>
  <dcterms:modified xsi:type="dcterms:W3CDTF">2023-06-08T07:09:46Z</dcterms:modified>
</cp:coreProperties>
</file>