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5"/>
  </p:notesMasterIdLst>
  <p:handoutMasterIdLst>
    <p:handoutMasterId r:id="rId16"/>
  </p:handoutMasterIdLst>
  <p:sldIdLst>
    <p:sldId id="264" r:id="rId3"/>
    <p:sldId id="273" r:id="rId4"/>
    <p:sldId id="274" r:id="rId5"/>
    <p:sldId id="275" r:id="rId6"/>
    <p:sldId id="276" r:id="rId7"/>
    <p:sldId id="277" r:id="rId8"/>
    <p:sldId id="280" r:id="rId9"/>
    <p:sldId id="278" r:id="rId10"/>
    <p:sldId id="282" r:id="rId11"/>
    <p:sldId id="279" r:id="rId12"/>
    <p:sldId id="270" r:id="rId13"/>
    <p:sldId id="283"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
      <p:font typeface="Roboto"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386"/>
    <a:srgbClr val="EAB3D2"/>
    <a:srgbClr val="CA095B"/>
    <a:srgbClr val="25B7BC"/>
    <a:srgbClr val="67C18D"/>
    <a:srgbClr val="21A6F9"/>
    <a:srgbClr val="4DB1E3"/>
    <a:srgbClr val="E34192"/>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02/05/2023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80000"/>
            </a:schemeClr>
          </a:solidFill>
          <a:ln w="25400" cap="rnd">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mod="1">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80000"/>
            </a:schemeClr>
          </a:solidFill>
          <a:ln w="25400" cap="rnd">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25B7BC"/>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CA095B"/>
                </a:solidFill>
                <a:latin typeface="Roboto" panose="02000000000000000000" pitchFamily="2" charset="0"/>
                <a:ea typeface="Roboto" panose="02000000000000000000" pitchFamily="2" charset="0"/>
              </a:rPr>
              <a:t>Disclaimer</a:t>
            </a:r>
            <a:endParaRPr lang="en-GB" sz="2800" b="1" dirty="0">
              <a:solidFill>
                <a:srgbClr val="CA095B"/>
              </a:solidFill>
            </a:endParaRPr>
          </a:p>
        </p:txBody>
      </p:sp>
      <p:pic>
        <p:nvPicPr>
          <p:cNvPr id="9" name="Twinkl Swatches">
            <a:extLst>
              <a:ext uri="{FF2B5EF4-FFF2-40B4-BE49-F238E27FC236}">
                <a16:creationId xmlns:a16="http://schemas.microsoft.com/office/drawing/2014/main" id="{37917C94-2964-4FCC-B127-12D89E9E4B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4" t="-2794" r="-14111" b="-3307"/>
          <a:stretch/>
        </p:blipFill>
        <p:spPr>
          <a:xfrm>
            <a:off x="-943677" y="765175"/>
            <a:ext cx="841708" cy="3088566"/>
          </a:xfrm>
          <a:prstGeom prst="rect">
            <a:avLst/>
          </a:prstGeom>
          <a:solidFill>
            <a:schemeClr val="bg1"/>
          </a:solidFill>
          <a:ln>
            <a:solidFill>
              <a:schemeClr val="tx1"/>
            </a:solidFill>
          </a:ln>
        </p:spPr>
      </p:pic>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80000"/>
            </a:schemeClr>
          </a:solidFill>
          <a:ln w="25400" cap="rnd">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CA095B"/>
                </a:solidFill>
                <a:latin typeface="Roboto" panose="02000000000000000000" pitchFamily="2" charset="0"/>
                <a:ea typeface="Roboto" panose="02000000000000000000" pitchFamily="2" charset="0"/>
              </a:rPr>
              <a:t>Disclaimers</a:t>
            </a:r>
            <a:endParaRPr lang="en-GB" sz="2800" b="1" dirty="0">
              <a:solidFill>
                <a:srgbClr val="CA095B"/>
              </a:solidFill>
            </a:endParaRPr>
          </a:p>
        </p:txBody>
      </p:sp>
      <p:sp>
        <p:nvSpPr>
          <p:cNvPr id="42" name="Rectangle 41">
            <a:extLst>
              <a:ext uri="{FF2B5EF4-FFF2-40B4-BE49-F238E27FC236}">
                <a16:creationId xmlns:a16="http://schemas.microsoft.com/office/drawing/2014/main" id="{43633EA5-BFCB-47C1-B42E-6602A01D8301}"/>
              </a:ext>
            </a:extLst>
          </p:cNvPr>
          <p:cNvSpPr/>
          <p:nvPr/>
        </p:nvSpPr>
        <p:spPr>
          <a:xfrm>
            <a:off x="746576" y="1790469"/>
            <a:ext cx="7632700" cy="1297993"/>
          </a:xfrm>
          <a:prstGeom prst="rect">
            <a:avLst/>
          </a:prstGeom>
          <a:solidFill>
            <a:schemeClr val="bg1"/>
          </a:solidFill>
          <a:ln w="19050">
            <a:solidFill>
              <a:srgbClr val="25B7BC"/>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As far as possible, the contents of this resource are reflective of current professional research. However, please be aware that every child is different and information can quickly become out of date. The information given here is intended for general guidance purposes only and may not apply to your specific situation.</a:t>
            </a:r>
          </a:p>
        </p:txBody>
      </p:sp>
      <p:grpSp>
        <p:nvGrpSpPr>
          <p:cNvPr id="13" name="Group 12">
            <a:extLst>
              <a:ext uri="{FF2B5EF4-FFF2-40B4-BE49-F238E27FC236}">
                <a16:creationId xmlns:a16="http://schemas.microsoft.com/office/drawing/2014/main" id="{2BB4EA30-0107-4362-9222-C6055ABF324A}"/>
              </a:ext>
            </a:extLst>
          </p:cNvPr>
          <p:cNvGrpSpPr/>
          <p:nvPr userDrawn="1"/>
        </p:nvGrpSpPr>
        <p:grpSpPr>
          <a:xfrm>
            <a:off x="743835" y="3384847"/>
            <a:ext cx="7644513" cy="2295228"/>
            <a:chOff x="743837" y="1344834"/>
            <a:chExt cx="7644513" cy="2295228"/>
          </a:xfrm>
        </p:grpSpPr>
        <p:sp>
          <p:nvSpPr>
            <p:cNvPr id="15" name="Rectangle 14">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16" name="Rectangle 15">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solidFill>
              <a:schemeClr val="bg1"/>
            </a:solidFill>
            <a:ln w="19050">
              <a:solidFill>
                <a:srgbClr val="25B7BC"/>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specific-learning-difficulty-areas-of-need-primary-send-inclusion-key-stage-1/hearing-impairment-areas-of-need-primary-send-inclusion-teaching-resources/deaf-education-inclusion-teaching-resource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548641" y="483326"/>
            <a:ext cx="4820193" cy="1923898"/>
          </a:xfrm>
          <a:prstGeom prst="roundRect">
            <a:avLst>
              <a:gd name="adj" fmla="val 0"/>
            </a:avLst>
          </a:prstGeom>
          <a:solidFill>
            <a:srgbClr val="CA095B"/>
          </a:solidFill>
          <a:ln>
            <a:solidFill>
              <a:schemeClr val="bg1"/>
            </a:solidFill>
          </a:ln>
          <a:effectLst/>
        </p:spPr>
        <p:txBody>
          <a:bodyPr/>
          <a:lstStyle/>
          <a:p>
            <a:r>
              <a:rPr lang="en-GB" dirty="0" smtClean="0">
                <a:solidFill>
                  <a:schemeClr val="bg1"/>
                </a:solidFill>
                <a:latin typeface="Arial" panose="020B0604020202020204" pitchFamily="34" charset="0"/>
                <a:cs typeface="Arial" panose="020B0604020202020204" pitchFamily="34" charset="0"/>
              </a:rPr>
              <a:t>Things </a:t>
            </a:r>
            <a:r>
              <a:rPr lang="en-GB" dirty="0">
                <a:solidFill>
                  <a:schemeClr val="bg1"/>
                </a:solidFill>
                <a:latin typeface="Arial" panose="020B0604020202020204" pitchFamily="34" charset="0"/>
                <a:cs typeface="Arial" panose="020B0604020202020204" pitchFamily="34" charset="0"/>
              </a:rPr>
              <a:t>that </a:t>
            </a:r>
            <a:r>
              <a:rPr lang="en-GB" dirty="0" smtClean="0">
                <a:solidFill>
                  <a:schemeClr val="bg1"/>
                </a:solidFill>
                <a:latin typeface="Arial" panose="020B0604020202020204" pitchFamily="34" charset="0"/>
                <a:cs typeface="Arial" panose="020B0604020202020204" pitchFamily="34" charset="0"/>
              </a:rPr>
              <a:t>Deaf people use</a:t>
            </a:r>
            <a:endParaRPr lang="en-US" dirty="0">
              <a:solidFill>
                <a:schemeClr val="bg1"/>
              </a:solidFill>
              <a:latin typeface="+mn-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594" y="2268053"/>
            <a:ext cx="6101210" cy="4310124"/>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0" y="430473"/>
            <a:ext cx="5838739" cy="802709"/>
          </a:xfrm>
          <a:prstGeom prst="roundRect">
            <a:avLst>
              <a:gd name="adj" fmla="val 0"/>
            </a:avLst>
          </a:prstGeom>
          <a:solidFill>
            <a:srgbClr val="CA095B"/>
          </a:solidFill>
        </p:spPr>
        <p:txBody>
          <a:bodyPr/>
          <a:lstStyle/>
          <a:p>
            <a:r>
              <a:rPr lang="en-US" dirty="0">
                <a:solidFill>
                  <a:schemeClr val="bg1"/>
                </a:solidFill>
              </a:rPr>
              <a:t>Entertainment Support</a:t>
            </a:r>
          </a:p>
        </p:txBody>
      </p:sp>
      <p:sp>
        <p:nvSpPr>
          <p:cNvPr id="5" name="Text"/>
          <p:cNvSpPr/>
          <p:nvPr/>
        </p:nvSpPr>
        <p:spPr>
          <a:xfrm>
            <a:off x="750006" y="1753144"/>
            <a:ext cx="4756558" cy="830997"/>
          </a:xfrm>
          <a:prstGeom prst="rect">
            <a:avLst/>
          </a:prstGeom>
        </p:spPr>
        <p:txBody>
          <a:bodyPr wrap="square" lIns="0" tIns="0" rIns="0" bIns="0">
            <a:spAutoFit/>
          </a:bodyPr>
          <a:lstStyle/>
          <a:p>
            <a:r>
              <a:rPr lang="en-GB" b="1" dirty="0"/>
              <a:t>Going to the Cinema</a:t>
            </a:r>
          </a:p>
          <a:p>
            <a:r>
              <a:rPr lang="en-GB" dirty="0"/>
              <a:t>Cinemas </a:t>
            </a:r>
            <a:r>
              <a:rPr lang="en-GB" dirty="0" smtClean="0"/>
              <a:t>usually have subtitled </a:t>
            </a:r>
            <a:r>
              <a:rPr lang="en-GB" dirty="0"/>
              <a:t>films so people can follow the dialogue in the film. </a:t>
            </a:r>
          </a:p>
        </p:txBody>
      </p:sp>
      <p:cxnSp>
        <p:nvCxnSpPr>
          <p:cNvPr id="4" name="Straight Connector 3"/>
          <p:cNvCxnSpPr/>
          <p:nvPr/>
        </p:nvCxnSpPr>
        <p:spPr>
          <a:xfrm>
            <a:off x="571200" y="1882546"/>
            <a:ext cx="0" cy="1645215"/>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8" name="Text"/>
          <p:cNvSpPr/>
          <p:nvPr/>
        </p:nvSpPr>
        <p:spPr>
          <a:xfrm>
            <a:off x="3624792" y="3899918"/>
            <a:ext cx="4840447" cy="830997"/>
          </a:xfrm>
          <a:prstGeom prst="rect">
            <a:avLst/>
          </a:prstGeom>
        </p:spPr>
        <p:txBody>
          <a:bodyPr wrap="square" lIns="0" tIns="0" rIns="0" bIns="0">
            <a:spAutoFit/>
          </a:bodyPr>
          <a:lstStyle/>
          <a:p>
            <a:r>
              <a:rPr lang="en-GB" b="1" dirty="0"/>
              <a:t>Going to the Theatre</a:t>
            </a:r>
          </a:p>
          <a:p>
            <a:r>
              <a:rPr lang="en-GB" dirty="0"/>
              <a:t>Most theatres show live British Sign Language (BSL) performances with an </a:t>
            </a:r>
            <a:r>
              <a:rPr lang="en-GB" dirty="0" smtClean="0"/>
              <a:t>interpreter.</a:t>
            </a:r>
            <a:endParaRPr lang="en-GB" dirty="0"/>
          </a:p>
        </p:txBody>
      </p:sp>
      <p:cxnSp>
        <p:nvCxnSpPr>
          <p:cNvPr id="9" name="Straight Connector 8"/>
          <p:cNvCxnSpPr/>
          <p:nvPr/>
        </p:nvCxnSpPr>
        <p:spPr>
          <a:xfrm>
            <a:off x="3473789" y="3941863"/>
            <a:ext cx="0" cy="2117288"/>
          </a:xfrm>
          <a:prstGeom prst="line">
            <a:avLst/>
          </a:prstGeom>
          <a:ln w="28575">
            <a:solidFill>
              <a:srgbClr val="67C18D"/>
            </a:solidFill>
          </a:ln>
        </p:spPr>
        <p:style>
          <a:lnRef idx="1">
            <a:schemeClr val="accent1"/>
          </a:lnRef>
          <a:fillRef idx="0">
            <a:schemeClr val="accent1"/>
          </a:fillRef>
          <a:effectRef idx="0">
            <a:schemeClr val="accent1"/>
          </a:effectRef>
          <a:fontRef idx="minor">
            <a:schemeClr val="tx1"/>
          </a:fontRef>
        </p:style>
      </p:cxnSp>
      <p:sp>
        <p:nvSpPr>
          <p:cNvPr id="12" name="Title"/>
          <p:cNvSpPr txBox="1">
            <a:spLocks/>
          </p:cNvSpPr>
          <p:nvPr/>
        </p:nvSpPr>
        <p:spPr>
          <a:xfrm>
            <a:off x="-457200" y="4047770"/>
            <a:ext cx="2370639" cy="1073791"/>
          </a:xfrm>
          <a:prstGeom prst="roundRect">
            <a:avLst>
              <a:gd name="adj" fmla="val 0"/>
            </a:avLst>
          </a:prstGeom>
          <a:solidFill>
            <a:srgbClr val="67C18D"/>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sp>
        <p:nvSpPr>
          <p:cNvPr id="16" name="Title"/>
          <p:cNvSpPr txBox="1">
            <a:spLocks/>
          </p:cNvSpPr>
          <p:nvPr/>
        </p:nvSpPr>
        <p:spPr>
          <a:xfrm>
            <a:off x="6814331" y="2638112"/>
            <a:ext cx="2684474" cy="1057013"/>
          </a:xfrm>
          <a:prstGeom prst="roundRect">
            <a:avLst>
              <a:gd name="adj" fmla="val 0"/>
            </a:avLst>
          </a:prstGeom>
          <a:solidFill>
            <a:srgbClr val="25B7B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sp>
        <p:nvSpPr>
          <p:cNvPr id="3" name="Rectangle 2"/>
          <p:cNvSpPr/>
          <p:nvPr/>
        </p:nvSpPr>
        <p:spPr>
          <a:xfrm>
            <a:off x="6004558" y="1458536"/>
            <a:ext cx="1751808" cy="1751808"/>
          </a:xfrm>
          <a:prstGeom prst="rect">
            <a:avLst/>
          </a:prstGeom>
          <a:blipFill>
            <a:blip r:embed="rId2"/>
            <a:srcRect/>
            <a:stretch>
              <a:fillRect l="-27244" t="-28401" r="-17304" b="-16147"/>
            </a:stretch>
          </a:blip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167561" y="4298954"/>
            <a:ext cx="1751808" cy="1751808"/>
          </a:xfrm>
          <a:prstGeom prst="rect">
            <a:avLst/>
          </a:prstGeom>
          <a:blipFill>
            <a:blip r:embed="rId3"/>
            <a:srcRect/>
            <a:stretch>
              <a:fillRect l="-3830" t="-1916" r="-26462" b="-108"/>
            </a:stretch>
          </a:blip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9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8" grpId="0"/>
      <p:bldP spid="12" grpId="0" animBg="1"/>
      <p:bldP spid="16" grpId="0" animBg="1"/>
      <p:bldP spid="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7793372" y="0"/>
            <a:ext cx="13506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utoShape 2" descr="Learn the BSL alphabet | Deaf A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stretch>
            <a:fillRect/>
          </a:stretch>
        </p:blipFill>
        <p:spPr>
          <a:xfrm>
            <a:off x="672499" y="753314"/>
            <a:ext cx="7796187" cy="4693898"/>
          </a:xfrm>
          <a:prstGeom prst="rect">
            <a:avLst/>
          </a:prstGeom>
        </p:spPr>
      </p:pic>
    </p:spTree>
    <p:extLst>
      <p:ext uri="{BB962C8B-B14F-4D97-AF65-F5344CB8AC3E}">
        <p14:creationId xmlns:p14="http://schemas.microsoft.com/office/powerpoint/2010/main" val="2368893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20840"/>
            <a:ext cx="4572000" cy="3416320"/>
          </a:xfrm>
          <a:prstGeom prst="rect">
            <a:avLst/>
          </a:prstGeom>
        </p:spPr>
        <p:txBody>
          <a:bodyPr>
            <a:spAutoFit/>
          </a:bodyPr>
          <a:lstStyle/>
          <a:p>
            <a:r>
              <a:rPr lang="en-GB" dirty="0">
                <a:solidFill>
                  <a:srgbClr val="1C1C1C"/>
                </a:solidFill>
                <a:latin typeface="Arial" panose="020B0604020202020204" pitchFamily="34" charset="0"/>
              </a:rPr>
              <a:t>Hello</a:t>
            </a:r>
            <a:endParaRPr lang="en-GB" dirty="0"/>
          </a:p>
          <a:p>
            <a:r>
              <a:rPr lang="en-GB" dirty="0">
                <a:solidFill>
                  <a:srgbClr val="1C1C1C"/>
                </a:solidFill>
                <a:latin typeface="Arial" panose="020B0604020202020204" pitchFamily="34" charset="0"/>
              </a:rPr>
              <a:t>Thank you</a:t>
            </a:r>
            <a:endParaRPr lang="en-GB" dirty="0"/>
          </a:p>
          <a:p>
            <a:r>
              <a:rPr lang="en-GB" dirty="0">
                <a:solidFill>
                  <a:srgbClr val="1C1C1C"/>
                </a:solidFill>
                <a:latin typeface="Arial" panose="020B0604020202020204" pitchFamily="34" charset="0"/>
              </a:rPr>
              <a:t>Please</a:t>
            </a:r>
            <a:endParaRPr lang="en-GB" dirty="0"/>
          </a:p>
          <a:p>
            <a:r>
              <a:rPr lang="en-GB" dirty="0">
                <a:solidFill>
                  <a:srgbClr val="1C1C1C"/>
                </a:solidFill>
                <a:latin typeface="Arial" panose="020B0604020202020204" pitchFamily="34" charset="0"/>
              </a:rPr>
              <a:t>You’re welcome</a:t>
            </a:r>
            <a:endParaRPr lang="en-GB" dirty="0"/>
          </a:p>
          <a:p>
            <a:r>
              <a:rPr lang="en-GB" dirty="0">
                <a:solidFill>
                  <a:srgbClr val="1C1C1C"/>
                </a:solidFill>
                <a:latin typeface="Arial" panose="020B0604020202020204" pitchFamily="34" charset="0"/>
              </a:rPr>
              <a:t>What’s your name?</a:t>
            </a:r>
            <a:endParaRPr lang="en-GB" dirty="0"/>
          </a:p>
          <a:p>
            <a:r>
              <a:rPr lang="en-GB" dirty="0">
                <a:solidFill>
                  <a:srgbClr val="1C1C1C"/>
                </a:solidFill>
                <a:latin typeface="Arial" panose="020B0604020202020204" pitchFamily="34" charset="0"/>
              </a:rPr>
              <a:t>My name is …</a:t>
            </a:r>
            <a:endParaRPr lang="en-GB" dirty="0"/>
          </a:p>
          <a:p>
            <a:r>
              <a:rPr lang="en-GB" dirty="0">
                <a:solidFill>
                  <a:srgbClr val="1C1C1C"/>
                </a:solidFill>
                <a:latin typeface="Arial" panose="020B0604020202020204" pitchFamily="34" charset="0"/>
              </a:rPr>
              <a:t>Where is …?</a:t>
            </a:r>
            <a:endParaRPr lang="en-GB" dirty="0"/>
          </a:p>
          <a:p>
            <a:r>
              <a:rPr lang="en-GB" dirty="0">
                <a:solidFill>
                  <a:srgbClr val="1C1C1C"/>
                </a:solidFill>
                <a:latin typeface="Arial" panose="020B0604020202020204" pitchFamily="34" charset="0"/>
              </a:rPr>
              <a:t>Lunch time</a:t>
            </a:r>
            <a:endParaRPr lang="en-GB" dirty="0"/>
          </a:p>
          <a:p>
            <a:r>
              <a:rPr lang="en-GB" dirty="0">
                <a:solidFill>
                  <a:srgbClr val="1C1C1C"/>
                </a:solidFill>
                <a:latin typeface="Arial" panose="020B0604020202020204" pitchFamily="34" charset="0"/>
              </a:rPr>
              <a:t>Break time</a:t>
            </a:r>
            <a:endParaRPr lang="en-GB" dirty="0"/>
          </a:p>
          <a:p>
            <a:r>
              <a:rPr lang="en-GB" dirty="0">
                <a:solidFill>
                  <a:srgbClr val="1C1C1C"/>
                </a:solidFill>
                <a:latin typeface="Arial" panose="020B0604020202020204" pitchFamily="34" charset="0"/>
              </a:rPr>
              <a:t>Do you want to play?</a:t>
            </a:r>
            <a:endParaRPr lang="en-GB" dirty="0"/>
          </a:p>
          <a:p>
            <a:r>
              <a:rPr lang="en-GB" dirty="0"/>
              <a:t/>
            </a:r>
            <a:br>
              <a:rPr lang="en-GB" dirty="0"/>
            </a:br>
            <a:endParaRPr lang="en-GB" dirty="0"/>
          </a:p>
        </p:txBody>
      </p:sp>
      <p:sp>
        <p:nvSpPr>
          <p:cNvPr id="3" name="TextBox 2"/>
          <p:cNvSpPr txBox="1"/>
          <p:nvPr/>
        </p:nvSpPr>
        <p:spPr>
          <a:xfrm>
            <a:off x="1371599" y="718457"/>
            <a:ext cx="5982789" cy="461665"/>
          </a:xfrm>
          <a:prstGeom prst="rect">
            <a:avLst/>
          </a:prstGeom>
          <a:noFill/>
        </p:spPr>
        <p:txBody>
          <a:bodyPr wrap="square" rtlCol="0">
            <a:spAutoFit/>
          </a:bodyPr>
          <a:lstStyle/>
          <a:p>
            <a:r>
              <a:rPr lang="en-GB" sz="2400" b="1" dirty="0"/>
              <a:t>Signs to use around school</a:t>
            </a:r>
            <a:endParaRPr lang="en-GB" sz="2400" dirty="0"/>
          </a:p>
        </p:txBody>
      </p:sp>
    </p:spTree>
    <p:extLst>
      <p:ext uri="{BB962C8B-B14F-4D97-AF65-F5344CB8AC3E}">
        <p14:creationId xmlns:p14="http://schemas.microsoft.com/office/powerpoint/2010/main" val="425674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391885" y="489533"/>
            <a:ext cx="7641771" cy="953327"/>
          </a:xfrm>
          <a:prstGeom prst="roundRect">
            <a:avLst>
              <a:gd name="adj" fmla="val 0"/>
            </a:avLst>
          </a:prstGeom>
          <a:solidFill>
            <a:srgbClr val="CA095B"/>
          </a:solidFill>
        </p:spPr>
        <p:txBody>
          <a:bodyPr/>
          <a:lstStyle/>
          <a:p>
            <a:r>
              <a:rPr lang="en-US" dirty="0">
                <a:solidFill>
                  <a:schemeClr val="bg1"/>
                </a:solidFill>
                <a:latin typeface="+mn-lt"/>
              </a:rPr>
              <a:t>What is Assistive Equipment?</a:t>
            </a:r>
          </a:p>
        </p:txBody>
      </p:sp>
      <p:sp>
        <p:nvSpPr>
          <p:cNvPr id="5" name="Text"/>
          <p:cNvSpPr/>
          <p:nvPr/>
        </p:nvSpPr>
        <p:spPr>
          <a:xfrm>
            <a:off x="1082180" y="1581058"/>
            <a:ext cx="6736359" cy="553998"/>
          </a:xfrm>
          <a:prstGeom prst="rect">
            <a:avLst/>
          </a:prstGeom>
        </p:spPr>
        <p:txBody>
          <a:bodyPr wrap="square" lIns="0" tIns="0" rIns="0" bIns="0">
            <a:spAutoFit/>
          </a:bodyPr>
          <a:lstStyle/>
          <a:p>
            <a:r>
              <a:rPr lang="en-GB" dirty="0"/>
              <a:t>Assistive equipment </a:t>
            </a:r>
            <a:r>
              <a:rPr lang="en-GB" dirty="0" smtClean="0"/>
              <a:t>helps </a:t>
            </a:r>
            <a:r>
              <a:rPr lang="en-GB" dirty="0" smtClean="0"/>
              <a:t>with independence</a:t>
            </a:r>
            <a:r>
              <a:rPr lang="en-GB" dirty="0" smtClean="0"/>
              <a:t>, safety and wellbeing</a:t>
            </a:r>
            <a:endParaRPr lang="en-GB" dirty="0"/>
          </a:p>
        </p:txBody>
      </p:sp>
      <p:cxnSp>
        <p:nvCxnSpPr>
          <p:cNvPr id="4" name="Straight Connector 3"/>
          <p:cNvCxnSpPr/>
          <p:nvPr/>
        </p:nvCxnSpPr>
        <p:spPr>
          <a:xfrm>
            <a:off x="931178" y="1597836"/>
            <a:ext cx="0" cy="759470"/>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12" name="Title"/>
          <p:cNvSpPr txBox="1">
            <a:spLocks/>
          </p:cNvSpPr>
          <p:nvPr/>
        </p:nvSpPr>
        <p:spPr>
          <a:xfrm>
            <a:off x="1" y="4546833"/>
            <a:ext cx="3271705" cy="1124125"/>
          </a:xfrm>
          <a:prstGeom prst="roundRect">
            <a:avLst>
              <a:gd name="adj" fmla="val 0"/>
            </a:avLst>
          </a:prstGeom>
          <a:solidFill>
            <a:srgbClr val="67C18D"/>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770" y="4417037"/>
            <a:ext cx="2078389" cy="1509551"/>
          </a:xfrm>
          <a:prstGeom prst="rect">
            <a:avLst/>
          </a:prstGeom>
        </p:spPr>
      </p:pic>
      <p:sp>
        <p:nvSpPr>
          <p:cNvPr id="13" name="Title"/>
          <p:cNvSpPr txBox="1">
            <a:spLocks/>
          </p:cNvSpPr>
          <p:nvPr/>
        </p:nvSpPr>
        <p:spPr>
          <a:xfrm>
            <a:off x="5998130" y="4009937"/>
            <a:ext cx="3271705" cy="1057013"/>
          </a:xfrm>
          <a:prstGeom prst="roundRect">
            <a:avLst>
              <a:gd name="adj" fmla="val 0"/>
            </a:avLst>
          </a:prstGeom>
          <a:solidFill>
            <a:srgbClr val="25B7B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284" y="3432306"/>
            <a:ext cx="3216015" cy="2015135"/>
          </a:xfrm>
          <a:prstGeom prst="rect">
            <a:avLst/>
          </a:prstGeom>
        </p:spPr>
      </p:pic>
    </p:spTree>
    <p:extLst>
      <p:ext uri="{BB962C8B-B14F-4D97-AF65-F5344CB8AC3E}">
        <p14:creationId xmlns:p14="http://schemas.microsoft.com/office/powerpoint/2010/main" val="374001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par>
                                <p:cTn id="29" presetID="2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1" y="430473"/>
            <a:ext cx="3733100" cy="802709"/>
          </a:xfrm>
          <a:prstGeom prst="roundRect">
            <a:avLst>
              <a:gd name="adj" fmla="val 0"/>
            </a:avLst>
          </a:prstGeom>
          <a:solidFill>
            <a:srgbClr val="CA095B"/>
          </a:solidFill>
        </p:spPr>
        <p:txBody>
          <a:bodyPr/>
          <a:lstStyle/>
          <a:p>
            <a:r>
              <a:rPr lang="en-US" dirty="0">
                <a:solidFill>
                  <a:schemeClr val="bg1"/>
                </a:solidFill>
                <a:latin typeface="+mn-lt"/>
              </a:rPr>
              <a:t>Hearing Dogs </a:t>
            </a:r>
          </a:p>
        </p:txBody>
      </p:sp>
      <p:sp>
        <p:nvSpPr>
          <p:cNvPr id="5" name="Text"/>
          <p:cNvSpPr/>
          <p:nvPr/>
        </p:nvSpPr>
        <p:spPr>
          <a:xfrm>
            <a:off x="1082180" y="1581058"/>
            <a:ext cx="6736359" cy="830997"/>
          </a:xfrm>
          <a:prstGeom prst="rect">
            <a:avLst/>
          </a:prstGeom>
        </p:spPr>
        <p:txBody>
          <a:bodyPr wrap="square" lIns="0" tIns="0" rIns="0" bIns="0">
            <a:spAutoFit/>
          </a:bodyPr>
          <a:lstStyle/>
          <a:p>
            <a:r>
              <a:rPr lang="en-GB" dirty="0"/>
              <a:t>Hearing dogs are highly trained to support and alert Deaf people to </a:t>
            </a:r>
            <a:r>
              <a:rPr lang="en-GB" dirty="0" smtClean="0"/>
              <a:t>sounds. </a:t>
            </a:r>
            <a:r>
              <a:rPr lang="en-GB" dirty="0"/>
              <a:t>At present, there are 1000 working hearing dogs in the UK. </a:t>
            </a:r>
          </a:p>
        </p:txBody>
      </p:sp>
      <p:cxnSp>
        <p:nvCxnSpPr>
          <p:cNvPr id="4" name="Straight Connector 3"/>
          <p:cNvCxnSpPr/>
          <p:nvPr/>
        </p:nvCxnSpPr>
        <p:spPr>
          <a:xfrm>
            <a:off x="931178" y="1597836"/>
            <a:ext cx="0" cy="759470"/>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8" name="Text"/>
          <p:cNvSpPr/>
          <p:nvPr/>
        </p:nvSpPr>
        <p:spPr>
          <a:xfrm>
            <a:off x="1082180" y="2579348"/>
            <a:ext cx="7441035" cy="553998"/>
          </a:xfrm>
          <a:prstGeom prst="rect">
            <a:avLst/>
          </a:prstGeom>
        </p:spPr>
        <p:txBody>
          <a:bodyPr wrap="square" lIns="0" tIns="0" rIns="0" bIns="0">
            <a:spAutoFit/>
          </a:bodyPr>
          <a:lstStyle/>
          <a:p>
            <a:r>
              <a:rPr lang="en-GB" dirty="0"/>
              <a:t>Hearing dogs can alert their owners to sounds, such</a:t>
            </a:r>
            <a:br>
              <a:rPr lang="en-GB" dirty="0"/>
            </a:br>
            <a:r>
              <a:rPr lang="en-GB" dirty="0"/>
              <a:t>as doorbells, fire alarms and telephone calls.</a:t>
            </a:r>
          </a:p>
        </p:txBody>
      </p:sp>
      <p:cxnSp>
        <p:nvCxnSpPr>
          <p:cNvPr id="9" name="Straight Connector 8"/>
          <p:cNvCxnSpPr/>
          <p:nvPr/>
        </p:nvCxnSpPr>
        <p:spPr>
          <a:xfrm>
            <a:off x="931178" y="2604515"/>
            <a:ext cx="0" cy="465856"/>
          </a:xfrm>
          <a:prstGeom prst="line">
            <a:avLst/>
          </a:prstGeom>
          <a:ln w="28575">
            <a:solidFill>
              <a:srgbClr val="67C18D"/>
            </a:solidFill>
          </a:ln>
        </p:spPr>
        <p:style>
          <a:lnRef idx="1">
            <a:schemeClr val="accent1"/>
          </a:lnRef>
          <a:fillRef idx="0">
            <a:schemeClr val="accent1"/>
          </a:fillRef>
          <a:effectRef idx="0">
            <a:schemeClr val="accent1"/>
          </a:effectRef>
          <a:fontRef idx="minor">
            <a:schemeClr val="tx1"/>
          </a:fontRef>
        </p:style>
      </p:cxnSp>
      <p:sp>
        <p:nvSpPr>
          <p:cNvPr id="14" name="Text"/>
          <p:cNvSpPr/>
          <p:nvPr/>
        </p:nvSpPr>
        <p:spPr>
          <a:xfrm>
            <a:off x="1082180" y="3317579"/>
            <a:ext cx="7441035" cy="276999"/>
          </a:xfrm>
          <a:prstGeom prst="rect">
            <a:avLst/>
          </a:prstGeom>
        </p:spPr>
        <p:txBody>
          <a:bodyPr wrap="square" lIns="0" tIns="0" rIns="0" bIns="0">
            <a:spAutoFit/>
          </a:bodyPr>
          <a:lstStyle/>
          <a:p>
            <a:r>
              <a:rPr lang="en-GB" dirty="0" smtClean="0"/>
              <a:t>. </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437" y="2357306"/>
            <a:ext cx="4418440" cy="4232618"/>
          </a:xfrm>
          <a:prstGeom prst="rect">
            <a:avLst/>
          </a:prstGeom>
        </p:spPr>
      </p:pic>
    </p:spTree>
    <p:extLst>
      <p:ext uri="{BB962C8B-B14F-4D97-AF65-F5344CB8AC3E}">
        <p14:creationId xmlns:p14="http://schemas.microsoft.com/office/powerpoint/2010/main" val="124520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0" y="430473"/>
            <a:ext cx="4420997" cy="802709"/>
          </a:xfrm>
          <a:prstGeom prst="roundRect">
            <a:avLst>
              <a:gd name="adj" fmla="val 0"/>
            </a:avLst>
          </a:prstGeom>
          <a:solidFill>
            <a:srgbClr val="CA095B"/>
          </a:solidFill>
        </p:spPr>
        <p:txBody>
          <a:bodyPr/>
          <a:lstStyle/>
          <a:p>
            <a:r>
              <a:rPr lang="en-US" dirty="0">
                <a:solidFill>
                  <a:schemeClr val="bg1"/>
                </a:solidFill>
                <a:latin typeface="+mn-lt"/>
              </a:rPr>
              <a:t>Alerting Devices </a:t>
            </a:r>
          </a:p>
        </p:txBody>
      </p:sp>
      <p:sp>
        <p:nvSpPr>
          <p:cNvPr id="5" name="Text"/>
          <p:cNvSpPr/>
          <p:nvPr/>
        </p:nvSpPr>
        <p:spPr>
          <a:xfrm>
            <a:off x="1082181" y="1354555"/>
            <a:ext cx="4756558" cy="1107996"/>
          </a:xfrm>
          <a:prstGeom prst="rect">
            <a:avLst/>
          </a:prstGeom>
        </p:spPr>
        <p:txBody>
          <a:bodyPr wrap="square" lIns="0" tIns="0" rIns="0" bIns="0">
            <a:spAutoFit/>
          </a:bodyPr>
          <a:lstStyle/>
          <a:p>
            <a:r>
              <a:rPr lang="en-GB" b="1" dirty="0"/>
              <a:t>Smoke Alarms</a:t>
            </a:r>
            <a:endParaRPr lang="en-GB" dirty="0"/>
          </a:p>
          <a:p>
            <a:r>
              <a:rPr lang="en-GB" dirty="0"/>
              <a:t>Smoke alarms </a:t>
            </a:r>
            <a:r>
              <a:rPr lang="en-GB" dirty="0" smtClean="0"/>
              <a:t>can </a:t>
            </a:r>
            <a:r>
              <a:rPr lang="en-GB" dirty="0" smtClean="0"/>
              <a:t>link </a:t>
            </a:r>
            <a:r>
              <a:rPr lang="en-GB" dirty="0"/>
              <a:t>wirelessly to pagers or vibrating pads (which can go under pillows) and the alarms may also have flashing lights.</a:t>
            </a:r>
          </a:p>
        </p:txBody>
      </p:sp>
      <p:cxnSp>
        <p:nvCxnSpPr>
          <p:cNvPr id="4" name="Straight Connector 3"/>
          <p:cNvCxnSpPr/>
          <p:nvPr/>
        </p:nvCxnSpPr>
        <p:spPr>
          <a:xfrm>
            <a:off x="931178" y="1371333"/>
            <a:ext cx="0" cy="2753211"/>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8" name="Text"/>
          <p:cNvSpPr/>
          <p:nvPr/>
        </p:nvSpPr>
        <p:spPr>
          <a:xfrm>
            <a:off x="4815281" y="4520273"/>
            <a:ext cx="3707934" cy="1107996"/>
          </a:xfrm>
          <a:prstGeom prst="rect">
            <a:avLst/>
          </a:prstGeom>
        </p:spPr>
        <p:txBody>
          <a:bodyPr wrap="square" lIns="0" tIns="0" rIns="0" bIns="0">
            <a:spAutoFit/>
          </a:bodyPr>
          <a:lstStyle/>
          <a:p>
            <a:r>
              <a:rPr lang="en-GB" b="1" dirty="0"/>
              <a:t>Alarm Clocks</a:t>
            </a:r>
          </a:p>
          <a:p>
            <a:r>
              <a:rPr lang="en-GB" dirty="0"/>
              <a:t>Alarm clocks may contain extra loud alarms, flashing lights and vibrating pads to alert the person. </a:t>
            </a:r>
          </a:p>
        </p:txBody>
      </p:sp>
      <p:cxnSp>
        <p:nvCxnSpPr>
          <p:cNvPr id="9" name="Straight Connector 8"/>
          <p:cNvCxnSpPr/>
          <p:nvPr/>
        </p:nvCxnSpPr>
        <p:spPr>
          <a:xfrm>
            <a:off x="4664278" y="4553829"/>
            <a:ext cx="0" cy="1008072"/>
          </a:xfrm>
          <a:prstGeom prst="line">
            <a:avLst/>
          </a:prstGeom>
          <a:ln w="28575">
            <a:solidFill>
              <a:srgbClr val="67C18D"/>
            </a:solidFill>
          </a:ln>
        </p:spPr>
        <p:style>
          <a:lnRef idx="1">
            <a:schemeClr val="accent1"/>
          </a:lnRef>
          <a:fillRef idx="0">
            <a:schemeClr val="accent1"/>
          </a:fillRef>
          <a:effectRef idx="0">
            <a:schemeClr val="accent1"/>
          </a:effectRef>
          <a:fontRef idx="minor">
            <a:schemeClr val="tx1"/>
          </a:fontRef>
        </p:style>
      </p:cxnSp>
      <p:sp>
        <p:nvSpPr>
          <p:cNvPr id="12" name="Title"/>
          <p:cNvSpPr txBox="1">
            <a:spLocks/>
          </p:cNvSpPr>
          <p:nvPr/>
        </p:nvSpPr>
        <p:spPr>
          <a:xfrm>
            <a:off x="1" y="4585360"/>
            <a:ext cx="3271705" cy="1124125"/>
          </a:xfrm>
          <a:prstGeom prst="roundRect">
            <a:avLst>
              <a:gd name="adj" fmla="val 0"/>
            </a:avLst>
          </a:prstGeom>
          <a:solidFill>
            <a:srgbClr val="67C18D"/>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sp>
        <p:nvSpPr>
          <p:cNvPr id="16" name="Title"/>
          <p:cNvSpPr txBox="1">
            <a:spLocks/>
          </p:cNvSpPr>
          <p:nvPr/>
        </p:nvSpPr>
        <p:spPr>
          <a:xfrm>
            <a:off x="7248088" y="2195313"/>
            <a:ext cx="2357306" cy="1057013"/>
          </a:xfrm>
          <a:prstGeom prst="roundRect">
            <a:avLst>
              <a:gd name="adj" fmla="val 0"/>
            </a:avLst>
          </a:prstGeom>
          <a:solidFill>
            <a:srgbClr val="25B7B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7322" y="2035341"/>
            <a:ext cx="2078389" cy="15095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598" y="4244828"/>
            <a:ext cx="2363121" cy="2043452"/>
          </a:xfrm>
          <a:prstGeom prst="rect">
            <a:avLst/>
          </a:prstGeom>
        </p:spPr>
      </p:pic>
    </p:spTree>
    <p:extLst>
      <p:ext uri="{BB962C8B-B14F-4D97-AF65-F5344CB8AC3E}">
        <p14:creationId xmlns:p14="http://schemas.microsoft.com/office/powerpoint/2010/main" val="9154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2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8" grpId="0"/>
      <p:bldP spid="12"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0" y="430473"/>
            <a:ext cx="4420997" cy="802709"/>
          </a:xfrm>
          <a:prstGeom prst="roundRect">
            <a:avLst>
              <a:gd name="adj" fmla="val 0"/>
            </a:avLst>
          </a:prstGeom>
          <a:solidFill>
            <a:srgbClr val="CA095B"/>
          </a:solidFill>
        </p:spPr>
        <p:txBody>
          <a:bodyPr/>
          <a:lstStyle/>
          <a:p>
            <a:r>
              <a:rPr lang="en-US" dirty="0">
                <a:solidFill>
                  <a:schemeClr val="bg1"/>
                </a:solidFill>
                <a:latin typeface="+mn-lt"/>
              </a:rPr>
              <a:t>Alerting Devices </a:t>
            </a:r>
          </a:p>
        </p:txBody>
      </p:sp>
      <p:sp>
        <p:nvSpPr>
          <p:cNvPr id="5" name="Text"/>
          <p:cNvSpPr/>
          <p:nvPr/>
        </p:nvSpPr>
        <p:spPr>
          <a:xfrm>
            <a:off x="1082180" y="1581058"/>
            <a:ext cx="6417577" cy="1107996"/>
          </a:xfrm>
          <a:prstGeom prst="rect">
            <a:avLst/>
          </a:prstGeom>
        </p:spPr>
        <p:txBody>
          <a:bodyPr wrap="square" lIns="0" tIns="0" rIns="0" bIns="0">
            <a:spAutoFit/>
          </a:bodyPr>
          <a:lstStyle/>
          <a:p>
            <a:r>
              <a:rPr lang="en-GB" b="1" dirty="0"/>
              <a:t>Doorbells</a:t>
            </a:r>
            <a:endParaRPr lang="en-GB" dirty="0"/>
          </a:p>
          <a:p>
            <a:r>
              <a:rPr lang="en-GB" dirty="0" smtClean="0"/>
              <a:t>A Deaf </a:t>
            </a:r>
            <a:r>
              <a:rPr lang="en-GB" dirty="0"/>
              <a:t>person can be alerted through a pager </a:t>
            </a:r>
            <a:r>
              <a:rPr lang="en-GB" dirty="0" smtClean="0"/>
              <a:t>or phone, </a:t>
            </a:r>
            <a:r>
              <a:rPr lang="en-GB" dirty="0"/>
              <a:t>which will then vibrate, make a loud sound or a flashing light will appear. </a:t>
            </a:r>
          </a:p>
        </p:txBody>
      </p:sp>
      <p:cxnSp>
        <p:nvCxnSpPr>
          <p:cNvPr id="4" name="Straight Connector 3"/>
          <p:cNvCxnSpPr/>
          <p:nvPr/>
        </p:nvCxnSpPr>
        <p:spPr>
          <a:xfrm>
            <a:off x="931178" y="1631392"/>
            <a:ext cx="0" cy="1254421"/>
          </a:xfrm>
          <a:prstGeom prst="line">
            <a:avLst/>
          </a:prstGeom>
          <a:ln w="28575">
            <a:solidFill>
              <a:srgbClr val="CA095B"/>
            </a:solidFill>
          </a:ln>
        </p:spPr>
        <p:style>
          <a:lnRef idx="1">
            <a:schemeClr val="accent1"/>
          </a:lnRef>
          <a:fillRef idx="0">
            <a:schemeClr val="accent1"/>
          </a:fillRef>
          <a:effectRef idx="0">
            <a:schemeClr val="accent1"/>
          </a:effectRef>
          <a:fontRef idx="minor">
            <a:schemeClr val="tx1"/>
          </a:fontRef>
        </p:style>
      </p:cxnSp>
      <p:sp>
        <p:nvSpPr>
          <p:cNvPr id="16" name="Title"/>
          <p:cNvSpPr txBox="1">
            <a:spLocks/>
          </p:cNvSpPr>
          <p:nvPr/>
        </p:nvSpPr>
        <p:spPr>
          <a:xfrm>
            <a:off x="6518246" y="3661805"/>
            <a:ext cx="3087148" cy="1232905"/>
          </a:xfrm>
          <a:prstGeom prst="roundRect">
            <a:avLst>
              <a:gd name="adj" fmla="val 0"/>
            </a:avLst>
          </a:prstGeom>
          <a:solidFill>
            <a:srgbClr val="EAB3D2"/>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5004" y="3313929"/>
            <a:ext cx="2474753" cy="2289611"/>
          </a:xfrm>
          <a:prstGeom prst="rect">
            <a:avLst/>
          </a:prstGeom>
        </p:spPr>
      </p:pic>
    </p:spTree>
    <p:extLst>
      <p:ext uri="{BB962C8B-B14F-4D97-AF65-F5344CB8AC3E}">
        <p14:creationId xmlns:p14="http://schemas.microsoft.com/office/powerpoint/2010/main" val="11476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0" y="430473"/>
            <a:ext cx="6067322" cy="802709"/>
          </a:xfrm>
          <a:prstGeom prst="roundRect">
            <a:avLst>
              <a:gd name="adj" fmla="val 0"/>
            </a:avLst>
          </a:prstGeom>
          <a:solidFill>
            <a:srgbClr val="CA095B"/>
          </a:solidFill>
        </p:spPr>
        <p:txBody>
          <a:bodyPr/>
          <a:lstStyle/>
          <a:p>
            <a:r>
              <a:rPr lang="en-US" dirty="0">
                <a:solidFill>
                  <a:schemeClr val="bg1"/>
                </a:solidFill>
              </a:rPr>
              <a:t>Communication Support</a:t>
            </a:r>
          </a:p>
        </p:txBody>
      </p:sp>
      <p:cxnSp>
        <p:nvCxnSpPr>
          <p:cNvPr id="4" name="Straight Connector 3"/>
          <p:cNvCxnSpPr/>
          <p:nvPr/>
        </p:nvCxnSpPr>
        <p:spPr>
          <a:xfrm>
            <a:off x="931178" y="1521374"/>
            <a:ext cx="0" cy="2173559"/>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8" name="Text"/>
          <p:cNvSpPr/>
          <p:nvPr/>
        </p:nvSpPr>
        <p:spPr>
          <a:xfrm>
            <a:off x="2442754" y="1872205"/>
            <a:ext cx="5895901" cy="1107996"/>
          </a:xfrm>
          <a:prstGeom prst="rect">
            <a:avLst/>
          </a:prstGeom>
        </p:spPr>
        <p:txBody>
          <a:bodyPr wrap="square" lIns="0" tIns="0" rIns="0" bIns="0">
            <a:spAutoFit/>
          </a:bodyPr>
          <a:lstStyle/>
          <a:p>
            <a:r>
              <a:rPr lang="en-GB" b="1" dirty="0"/>
              <a:t>Hearing Loop</a:t>
            </a:r>
            <a:endParaRPr lang="en-GB" dirty="0"/>
          </a:p>
          <a:p>
            <a:r>
              <a:rPr lang="en-GB" dirty="0" smtClean="0"/>
              <a:t>This is the sign you might see if there is a hearing loop in a building, maybe in a supermarket or cinema.</a:t>
            </a:r>
          </a:p>
          <a:p>
            <a:endParaRPr lang="en-GB" dirty="0"/>
          </a:p>
        </p:txBody>
      </p:sp>
      <p:cxnSp>
        <p:nvCxnSpPr>
          <p:cNvPr id="9" name="Straight Connector 8"/>
          <p:cNvCxnSpPr/>
          <p:nvPr/>
        </p:nvCxnSpPr>
        <p:spPr>
          <a:xfrm>
            <a:off x="4269995" y="3929839"/>
            <a:ext cx="0" cy="1905436"/>
          </a:xfrm>
          <a:prstGeom prst="line">
            <a:avLst/>
          </a:prstGeom>
          <a:ln w="28575">
            <a:solidFill>
              <a:srgbClr val="67C18D"/>
            </a:solidFill>
          </a:ln>
        </p:spPr>
        <p:style>
          <a:lnRef idx="1">
            <a:schemeClr val="accent1"/>
          </a:lnRef>
          <a:fillRef idx="0">
            <a:schemeClr val="accent1"/>
          </a:fillRef>
          <a:effectRef idx="0">
            <a:schemeClr val="accent1"/>
          </a:effectRef>
          <a:fontRef idx="minor">
            <a:schemeClr val="tx1"/>
          </a:fontRef>
        </p:style>
      </p:cxnSp>
      <p:sp>
        <p:nvSpPr>
          <p:cNvPr id="12" name="Title"/>
          <p:cNvSpPr txBox="1">
            <a:spLocks/>
          </p:cNvSpPr>
          <p:nvPr/>
        </p:nvSpPr>
        <p:spPr>
          <a:xfrm>
            <a:off x="161473" y="4370921"/>
            <a:ext cx="3271705" cy="1073791"/>
          </a:xfrm>
          <a:prstGeom prst="roundRect">
            <a:avLst>
              <a:gd name="adj" fmla="val 0"/>
            </a:avLst>
          </a:prstGeom>
          <a:solidFill>
            <a:srgbClr val="67C18D"/>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235" y="3929839"/>
            <a:ext cx="2442760" cy="2336264"/>
          </a:xfrm>
          <a:prstGeom prst="rect">
            <a:avLst/>
          </a:prstGeom>
        </p:spPr>
      </p:pic>
    </p:spTree>
    <p:extLst>
      <p:ext uri="{BB962C8B-B14F-4D97-AF65-F5344CB8AC3E}">
        <p14:creationId xmlns:p14="http://schemas.microsoft.com/office/powerpoint/2010/main" val="228133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GB" dirty="0" smtClean="0">
                <a:solidFill>
                  <a:schemeClr val="bg1"/>
                </a:solidFill>
              </a:rPr>
              <a:t>Hearing aids and cochlear implants</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001" y="4784408"/>
            <a:ext cx="2334713" cy="14008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4" y="1639116"/>
            <a:ext cx="2617684" cy="2527935"/>
          </a:xfrm>
          <a:prstGeom prst="rect">
            <a:avLst/>
          </a:prstGeom>
        </p:spPr>
      </p:pic>
      <p:pic>
        <p:nvPicPr>
          <p:cNvPr id="1026" name="Picture 2" descr="Cochlear Implants - National Cochlear Implant Users Associ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675" y="1533524"/>
            <a:ext cx="2103779" cy="2454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22174"/>
          <a:stretch/>
        </p:blipFill>
        <p:spPr>
          <a:xfrm>
            <a:off x="849084" y="4784408"/>
            <a:ext cx="2438864" cy="1457325"/>
          </a:xfrm>
          <a:prstGeom prst="rect">
            <a:avLst/>
          </a:prstGeom>
        </p:spPr>
      </p:pic>
      <p:sp>
        <p:nvSpPr>
          <p:cNvPr id="9" name="Title"/>
          <p:cNvSpPr txBox="1">
            <a:spLocks/>
          </p:cNvSpPr>
          <p:nvPr/>
        </p:nvSpPr>
        <p:spPr>
          <a:xfrm>
            <a:off x="0" y="4951007"/>
            <a:ext cx="849083" cy="1124125"/>
          </a:xfrm>
          <a:prstGeom prst="roundRect">
            <a:avLst>
              <a:gd name="adj" fmla="val 0"/>
            </a:avLst>
          </a:prstGeom>
          <a:solidFill>
            <a:srgbClr val="67C18D"/>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8" name="Picture 7"/>
          <p:cNvPicPr>
            <a:picLocks noChangeAspect="1"/>
          </p:cNvPicPr>
          <p:nvPr/>
        </p:nvPicPr>
        <p:blipFill>
          <a:blip r:embed="rId6"/>
          <a:stretch>
            <a:fillRect/>
          </a:stretch>
        </p:blipFill>
        <p:spPr>
          <a:xfrm>
            <a:off x="7837714" y="4920893"/>
            <a:ext cx="1306286" cy="1127858"/>
          </a:xfrm>
          <a:prstGeom prst="rect">
            <a:avLst/>
          </a:prstGeom>
        </p:spPr>
      </p:pic>
    </p:spTree>
    <p:extLst>
      <p:ext uri="{BB962C8B-B14F-4D97-AF65-F5344CB8AC3E}">
        <p14:creationId xmlns:p14="http://schemas.microsoft.com/office/powerpoint/2010/main" val="7583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0" y="430473"/>
            <a:ext cx="6067322" cy="802709"/>
          </a:xfrm>
          <a:prstGeom prst="roundRect">
            <a:avLst>
              <a:gd name="adj" fmla="val 0"/>
            </a:avLst>
          </a:prstGeom>
          <a:solidFill>
            <a:srgbClr val="CA095B"/>
          </a:solidFill>
        </p:spPr>
        <p:txBody>
          <a:bodyPr/>
          <a:lstStyle/>
          <a:p>
            <a:r>
              <a:rPr lang="en-US" dirty="0">
                <a:solidFill>
                  <a:schemeClr val="bg1"/>
                </a:solidFill>
              </a:rPr>
              <a:t>Communication Support</a:t>
            </a:r>
          </a:p>
        </p:txBody>
      </p:sp>
      <p:sp>
        <p:nvSpPr>
          <p:cNvPr id="5" name="Text"/>
          <p:cNvSpPr/>
          <p:nvPr/>
        </p:nvSpPr>
        <p:spPr>
          <a:xfrm>
            <a:off x="1082180" y="1504596"/>
            <a:ext cx="5984825" cy="1384995"/>
          </a:xfrm>
          <a:prstGeom prst="rect">
            <a:avLst/>
          </a:prstGeom>
        </p:spPr>
        <p:txBody>
          <a:bodyPr wrap="square" lIns="0" tIns="0" rIns="0" bIns="0">
            <a:spAutoFit/>
          </a:bodyPr>
          <a:lstStyle/>
          <a:p>
            <a:r>
              <a:rPr lang="en-GB" b="1" dirty="0" smtClean="0"/>
              <a:t>ALD or </a:t>
            </a:r>
            <a:r>
              <a:rPr lang="en-GB" b="1" dirty="0"/>
              <a:t>Radio Aid </a:t>
            </a:r>
            <a:endParaRPr lang="en-GB" dirty="0"/>
          </a:p>
          <a:p>
            <a:r>
              <a:rPr lang="en-GB" dirty="0" smtClean="0"/>
              <a:t>An ALD (assistive listening device), </a:t>
            </a:r>
            <a:r>
              <a:rPr lang="en-GB" dirty="0"/>
              <a:t>or radio aid, is </a:t>
            </a:r>
            <a:r>
              <a:rPr lang="en-GB" dirty="0" smtClean="0"/>
              <a:t>a way </a:t>
            </a:r>
            <a:r>
              <a:rPr lang="en-GB" dirty="0"/>
              <a:t>of helping people hear speech more clearly. It uses radio waves to transmit sounds to the hearing aid. A special receiver </a:t>
            </a:r>
            <a:r>
              <a:rPr lang="en-GB" dirty="0" smtClean="0"/>
              <a:t>in the hearing aid links the </a:t>
            </a:r>
            <a:r>
              <a:rPr lang="en-GB" dirty="0"/>
              <a:t>systems together.</a:t>
            </a:r>
          </a:p>
        </p:txBody>
      </p:sp>
      <p:cxnSp>
        <p:nvCxnSpPr>
          <p:cNvPr id="4" name="Straight Connector 3"/>
          <p:cNvCxnSpPr/>
          <p:nvPr/>
        </p:nvCxnSpPr>
        <p:spPr>
          <a:xfrm>
            <a:off x="931178" y="1521374"/>
            <a:ext cx="0" cy="1859389"/>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16" name="Title"/>
          <p:cNvSpPr txBox="1">
            <a:spLocks/>
          </p:cNvSpPr>
          <p:nvPr/>
        </p:nvSpPr>
        <p:spPr>
          <a:xfrm>
            <a:off x="5954268" y="4400603"/>
            <a:ext cx="2684474" cy="1057013"/>
          </a:xfrm>
          <a:prstGeom prst="roundRect">
            <a:avLst>
              <a:gd name="adj" fmla="val 0"/>
            </a:avLst>
          </a:prstGeom>
          <a:solidFill>
            <a:srgbClr val="25B7B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0517" y="3977191"/>
            <a:ext cx="1586805" cy="2307540"/>
          </a:xfrm>
          <a:prstGeom prst="rect">
            <a:avLst/>
          </a:prstGeom>
        </p:spPr>
      </p:pic>
    </p:spTree>
    <p:extLst>
      <p:ext uri="{BB962C8B-B14F-4D97-AF65-F5344CB8AC3E}">
        <p14:creationId xmlns:p14="http://schemas.microsoft.com/office/powerpoint/2010/main" val="21423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2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panose="020B0604020202020204" pitchFamily="34" charset="0"/>
                <a:cs typeface="Arial" panose="020B0604020202020204" pitchFamily="34" charset="0"/>
              </a:rPr>
              <a:t>British Sign Language</a:t>
            </a:r>
            <a:br>
              <a:rPr lang="en-GB" dirty="0">
                <a:solidFill>
                  <a:schemeClr val="bg1"/>
                </a:solidFill>
                <a:latin typeface="Arial" panose="020B0604020202020204" pitchFamily="34" charset="0"/>
                <a:cs typeface="Arial" panose="020B0604020202020204" pitchFamily="34" charset="0"/>
              </a:rPr>
            </a:br>
            <a:endParaRPr lang="en-GB" dirty="0"/>
          </a:p>
        </p:txBody>
      </p:sp>
      <p:sp>
        <p:nvSpPr>
          <p:cNvPr id="3" name="Rectangle 2"/>
          <p:cNvSpPr/>
          <p:nvPr/>
        </p:nvSpPr>
        <p:spPr>
          <a:xfrm>
            <a:off x="457198" y="690928"/>
            <a:ext cx="3596940" cy="1077218"/>
          </a:xfrm>
          <a:prstGeom prst="rect">
            <a:avLst/>
          </a:prstGeom>
          <a:solidFill>
            <a:schemeClr val="accent1"/>
          </a:solidFill>
        </p:spPr>
        <p:txBody>
          <a:bodyPr wrap="square">
            <a:spAutoFit/>
          </a:bodyPr>
          <a:lstStyle/>
          <a:p>
            <a:r>
              <a:rPr lang="en-GB" sz="3200" dirty="0" smtClean="0">
                <a:solidFill>
                  <a:schemeClr val="bg1"/>
                </a:solidFill>
                <a:latin typeface="Arial" panose="020B0604020202020204" pitchFamily="34" charset="0"/>
                <a:cs typeface="Arial" panose="020B0604020202020204" pitchFamily="34" charset="0"/>
              </a:rPr>
              <a:t>British Sign Language</a:t>
            </a:r>
            <a:endParaRPr lang="en-GB" sz="32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656858" y="2396515"/>
            <a:ext cx="4572000" cy="923330"/>
          </a:xfrm>
          <a:prstGeom prst="rect">
            <a:avLst/>
          </a:prstGeom>
        </p:spPr>
        <p:txBody>
          <a:bodyPr>
            <a:spAutoFit/>
          </a:bodyPr>
          <a:lstStyle/>
          <a:p>
            <a:r>
              <a:rPr lang="en-GB" dirty="0">
                <a:latin typeface="Arial" panose="020B0604020202020204" pitchFamily="34" charset="0"/>
                <a:cs typeface="Arial" panose="020B0604020202020204" pitchFamily="34" charset="0"/>
              </a:rPr>
              <a:t>BSL is a recognised language for Deaf </a:t>
            </a:r>
            <a:r>
              <a:rPr lang="en-GB" dirty="0" smtClean="0">
                <a:latin typeface="Arial" panose="020B0604020202020204" pitchFamily="34" charset="0"/>
                <a:cs typeface="Arial" panose="020B0604020202020204" pitchFamily="34" charset="0"/>
              </a:rPr>
              <a:t>people in the UK.  </a:t>
            </a:r>
            <a:r>
              <a:rPr lang="en-GB" dirty="0">
                <a:latin typeface="Arial" panose="020B0604020202020204" pitchFamily="34" charset="0"/>
                <a:cs typeface="Arial" panose="020B0604020202020204" pitchFamily="34" charset="0"/>
              </a:rPr>
              <a:t>It does not follow English grammar or word order</a:t>
            </a:r>
          </a:p>
        </p:txBody>
      </p:sp>
      <p:pic>
        <p:nvPicPr>
          <p:cNvPr id="5" name="Picture 4"/>
          <p:cNvPicPr>
            <a:picLocks noChangeAspect="1"/>
          </p:cNvPicPr>
          <p:nvPr/>
        </p:nvPicPr>
        <p:blipFill>
          <a:blip r:embed="rId2"/>
          <a:stretch>
            <a:fillRect/>
          </a:stretch>
        </p:blipFill>
        <p:spPr>
          <a:xfrm>
            <a:off x="3500845" y="3948214"/>
            <a:ext cx="4010297" cy="1955331"/>
          </a:xfrm>
          <a:prstGeom prst="rect">
            <a:avLst/>
          </a:prstGeom>
        </p:spPr>
      </p:pic>
      <p:cxnSp>
        <p:nvCxnSpPr>
          <p:cNvPr id="6" name="Straight Connector 5"/>
          <p:cNvCxnSpPr/>
          <p:nvPr/>
        </p:nvCxnSpPr>
        <p:spPr>
          <a:xfrm>
            <a:off x="656858" y="2756715"/>
            <a:ext cx="9348" cy="768191"/>
          </a:xfrm>
          <a:prstGeom prst="line">
            <a:avLst/>
          </a:prstGeom>
          <a:ln w="28575">
            <a:solidFill>
              <a:srgbClr val="25B7BC"/>
            </a:solidFill>
          </a:ln>
        </p:spPr>
        <p:style>
          <a:lnRef idx="1">
            <a:schemeClr val="accent1"/>
          </a:lnRef>
          <a:fillRef idx="0">
            <a:schemeClr val="accent1"/>
          </a:fillRef>
          <a:effectRef idx="0">
            <a:schemeClr val="accent1"/>
          </a:effectRef>
          <a:fontRef idx="minor">
            <a:schemeClr val="tx1"/>
          </a:fontRef>
        </p:style>
      </p:cxnSp>
      <p:sp>
        <p:nvSpPr>
          <p:cNvPr id="8" name="Title"/>
          <p:cNvSpPr txBox="1">
            <a:spLocks/>
          </p:cNvSpPr>
          <p:nvPr/>
        </p:nvSpPr>
        <p:spPr>
          <a:xfrm>
            <a:off x="229140" y="4610795"/>
            <a:ext cx="3271705" cy="1124125"/>
          </a:xfrm>
          <a:prstGeom prst="roundRect">
            <a:avLst>
              <a:gd name="adj" fmla="val 0"/>
            </a:avLst>
          </a:prstGeom>
          <a:solidFill>
            <a:srgbClr val="67C18D"/>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endParaRPr lang="en-US" dirty="0">
              <a:solidFill>
                <a:schemeClr val="bg1"/>
              </a:solidFill>
              <a:latin typeface="+mn-lt"/>
            </a:endParaRPr>
          </a:p>
        </p:txBody>
      </p:sp>
    </p:spTree>
    <p:extLst>
      <p:ext uri="{BB962C8B-B14F-4D97-AF65-F5344CB8AC3E}">
        <p14:creationId xmlns:p14="http://schemas.microsoft.com/office/powerpoint/2010/main" val="396406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1812</TotalTime>
  <Words>337</Words>
  <Application>Microsoft Office PowerPoint</Application>
  <PresentationFormat>On-screen Show (4:3)</PresentationFormat>
  <Paragraphs>42</Paragraphs>
  <Slides>12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Twinkl</vt:lpstr>
      <vt:lpstr>Calibri</vt:lpstr>
      <vt:lpstr>Roboto</vt:lpstr>
      <vt:lpstr>Arial</vt:lpstr>
      <vt:lpstr>Slide Layouts</vt:lpstr>
      <vt:lpstr>Disclaimers/Guidance</vt:lpstr>
      <vt:lpstr>Things that Deaf people use</vt:lpstr>
      <vt:lpstr>What is Assistive Equipment?</vt:lpstr>
      <vt:lpstr>Hearing Dogs </vt:lpstr>
      <vt:lpstr>Alerting Devices </vt:lpstr>
      <vt:lpstr>Alerting Devices </vt:lpstr>
      <vt:lpstr>Communication Support</vt:lpstr>
      <vt:lpstr>Hearing aids and cochlear implants</vt:lpstr>
      <vt:lpstr>Communication Support</vt:lpstr>
      <vt:lpstr>British Sign Language </vt:lpstr>
      <vt:lpstr>Entertainment Support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Brooks</dc:creator>
  <cp:lastModifiedBy>Teacher1</cp:lastModifiedBy>
  <cp:revision>34</cp:revision>
  <dcterms:created xsi:type="dcterms:W3CDTF">2022-08-09T16:06:01Z</dcterms:created>
  <dcterms:modified xsi:type="dcterms:W3CDTF">2023-05-02T07:14:44Z</dcterms:modified>
</cp:coreProperties>
</file>