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1" r:id="rId3"/>
    <p:sldId id="256" r:id="rId4"/>
    <p:sldId id="280" r:id="rId5"/>
    <p:sldId id="284" r:id="rId6"/>
    <p:sldId id="285" r:id="rId7"/>
    <p:sldId id="286" r:id="rId8"/>
    <p:sldId id="258" r:id="rId9"/>
    <p:sldId id="262" r:id="rId10"/>
    <p:sldId id="270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6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3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1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31F5-E6AD-492A-9BD1-BB29C2E41C9D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5BBD-0F3B-49A1-9777-921C12C4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288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Segoe Print" panose="02000600000000000000" pitchFamily="2" charset="0"/>
              </a:rPr>
              <a:t>Torbay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2624" y="692696"/>
            <a:ext cx="5676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A </a:t>
            </a:r>
            <a:r>
              <a:rPr lang="en-GB" sz="3200" dirty="0">
                <a:latin typeface="Segoe Print" panose="02000600000000000000" pitchFamily="2" charset="0"/>
              </a:rPr>
              <a:t>UNESCO designated </a:t>
            </a:r>
          </a:p>
          <a:p>
            <a:pPr algn="ctr"/>
            <a:r>
              <a:rPr lang="en-GB" sz="3200" dirty="0">
                <a:latin typeface="Segoe Print" panose="02000600000000000000" pitchFamily="2" charset="0"/>
              </a:rPr>
              <a:t>Global </a:t>
            </a:r>
            <a:r>
              <a:rPr lang="en-GB" sz="3200" dirty="0" err="1" smtClean="0">
                <a:latin typeface="Segoe Print" panose="02000600000000000000" pitchFamily="2" charset="0"/>
              </a:rPr>
              <a:t>Geopark</a:t>
            </a:r>
            <a:r>
              <a:rPr lang="en-GB" sz="3200" dirty="0" smtClean="0">
                <a:latin typeface="Segoe Print" panose="02000600000000000000" pitchFamily="2" charset="0"/>
              </a:rPr>
              <a:t>, 1 of only 7 in the UK and 1 of only 147 in the world.</a:t>
            </a:r>
            <a:endParaRPr lang="en-GB" sz="3200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4128" y="3284984"/>
            <a:ext cx="3120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egoe Print" panose="02000600000000000000" pitchFamily="2" charset="0"/>
              </a:rPr>
              <a:t>Over 1,000,000 children in the UK have never </a:t>
            </a:r>
            <a:r>
              <a:rPr lang="en-GB" sz="2800" dirty="0">
                <a:latin typeface="Segoe Print" panose="02000600000000000000" pitchFamily="2" charset="0"/>
              </a:rPr>
              <a:t>seen the </a:t>
            </a:r>
          </a:p>
          <a:p>
            <a:pPr algn="ctr"/>
            <a:r>
              <a:rPr lang="en-GB" sz="2800" dirty="0">
                <a:latin typeface="Segoe Print" panose="02000600000000000000" pitchFamily="2" charset="0"/>
              </a:rPr>
              <a:t>   </a:t>
            </a:r>
            <a:r>
              <a:rPr lang="en-GB" sz="2800" dirty="0" smtClean="0">
                <a:latin typeface="Segoe Print" panose="02000600000000000000" pitchFamily="2" charset="0"/>
              </a:rPr>
              <a:t>beach.</a:t>
            </a:r>
            <a:endParaRPr lang="en-GB" sz="28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1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8595" y="3356992"/>
            <a:ext cx="2586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teaching staff close the gaps?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1868" y="476672"/>
            <a:ext cx="129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 on a Page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735" y="1501333"/>
            <a:ext cx="2586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Slow Mover Provision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565" y="2636912"/>
            <a:ext cx="258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 Context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595" y="5445224"/>
            <a:ext cx="353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Phonics Reading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Tracker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567" y="3356992"/>
            <a:ext cx="2586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I help at home?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94940">
            <a:off x="-22009" y="85964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Curriculum Information</a:t>
            </a:r>
            <a:endParaRPr lang="en-GB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41590">
            <a:off x="755576" y="544522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Wellbeing for Families</a:t>
            </a:r>
            <a:endParaRPr lang="en-GB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778613">
            <a:off x="3441675" y="2342202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Curriculum in Action</a:t>
            </a:r>
            <a:endParaRPr lang="en-GB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2348880"/>
            <a:ext cx="2586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Aft>
                <a:spcPts val="0"/>
              </a:spcAft>
            </a:pPr>
            <a:r>
              <a:rPr lang="en-US" sz="8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Q&amp;A</a:t>
            </a:r>
            <a:endParaRPr lang="en-US" sz="8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08720"/>
            <a:ext cx="8677472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9775" algn="l"/>
              </a:tabLst>
            </a:pP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Torbay </a:t>
            </a: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has one of the lowest percentages of young people accessing higher education</a:t>
            </a: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9775" algn="l"/>
              </a:tabLst>
            </a:pP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Children are predominately from a white British background and have less experience of mixing with other faiths and </a:t>
            </a: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cultures.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9775" algn="l"/>
              </a:tabLst>
            </a:pP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We are </a:t>
            </a: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in a higher area of </a:t>
            </a: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deprivation.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9775" algn="l"/>
              </a:tabLst>
            </a:pP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We </a:t>
            </a: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have a slightly higher percentage with </a:t>
            </a: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more </a:t>
            </a: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complex needs. </a:t>
            </a:r>
            <a:endParaRPr lang="en-GB" sz="2200" dirty="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9775" algn="l"/>
              </a:tabLst>
            </a:pPr>
            <a:r>
              <a:rPr lang="en-GB" sz="2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Children </a:t>
            </a:r>
            <a:r>
              <a:rPr lang="en-GB" sz="2200" dirty="0">
                <a:ea typeface="Arial" panose="020B0604020202020204" pitchFamily="34" charset="0"/>
                <a:cs typeface="Times New Roman" panose="02020603050405020304" pitchFamily="18" charset="0"/>
              </a:rPr>
              <a:t>often arrive at school with challenges around speech, language and communication. The Covid-19 pandemic has had a significant further impact on this in our younger pupils but also on the older, more vulnerable ones; 2021 saw a sharp rise in pupils requiring intervention. </a:t>
            </a:r>
            <a:endParaRPr lang="en-GB" sz="2200" dirty="0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88640"/>
            <a:ext cx="280384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sz="24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Our school context…</a:t>
            </a:r>
          </a:p>
        </p:txBody>
      </p:sp>
    </p:spTree>
    <p:extLst>
      <p:ext uri="{BB962C8B-B14F-4D97-AF65-F5344CB8AC3E}">
        <p14:creationId xmlns:p14="http://schemas.microsoft.com/office/powerpoint/2010/main" val="22108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6470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4"/>
                </a:solidFill>
              </a:rPr>
              <a:t>“Being able to feel safe with other people is probably the single most important aspect of mental health; safe connections are fundamental to meaningful and satisfying lives</a:t>
            </a:r>
            <a:r>
              <a:rPr lang="en-GB" sz="3600" dirty="0" smtClean="0">
                <a:solidFill>
                  <a:schemeClr val="accent4"/>
                </a:solidFill>
              </a:rPr>
              <a:t>.“</a:t>
            </a:r>
          </a:p>
          <a:p>
            <a:pPr algn="ctr"/>
            <a:r>
              <a:rPr lang="en-GB" sz="3600" dirty="0">
                <a:solidFill>
                  <a:schemeClr val="accent4"/>
                </a:solidFill>
              </a:rPr>
              <a:t>Van Der </a:t>
            </a:r>
            <a:r>
              <a:rPr lang="en-GB" sz="3600" dirty="0" err="1">
                <a:solidFill>
                  <a:schemeClr val="accent4"/>
                </a:solidFill>
              </a:rPr>
              <a:t>Kolk</a:t>
            </a:r>
            <a:r>
              <a:rPr lang="en-GB" sz="3600" dirty="0">
                <a:solidFill>
                  <a:schemeClr val="accent4"/>
                </a:solidFill>
              </a:rPr>
              <a:t>, B.A. (2015). The Body Keeps the Score: Brain, Mind and Body in the healing of Trauma. New York: Penguin Books.</a:t>
            </a:r>
          </a:p>
        </p:txBody>
      </p:sp>
    </p:spTree>
    <p:extLst>
      <p:ext uri="{BB962C8B-B14F-4D97-AF65-F5344CB8AC3E}">
        <p14:creationId xmlns:p14="http://schemas.microsoft.com/office/powerpoint/2010/main" val="103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321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Because of our school context…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75556" y="364502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Our vision:</a:t>
            </a:r>
            <a:endParaRPr lang="en-GB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 want ourselves and the children in our care to be successful, resilient and inquisitive learners who are happy and well-equipped to participate positively in the community and wider society.</a:t>
            </a:r>
            <a:endParaRPr lang="en-GB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836712"/>
            <a:ext cx="8064896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u="sng" dirty="0" smtClean="0">
                <a:ea typeface="Arial" panose="020B0604020202020204" pitchFamily="34" charset="0"/>
                <a:cs typeface="Times New Roman" panose="02020603050405020304" pitchFamily="18" charset="0"/>
              </a:rPr>
              <a:t>Headline from our </a:t>
            </a:r>
            <a:r>
              <a:rPr lang="en-GB" b="1" u="sng" dirty="0" smtClean="0">
                <a:ea typeface="Arial" panose="020B0604020202020204" pitchFamily="34" charset="0"/>
                <a:cs typeface="Times New Roman" panose="02020603050405020304" pitchFamily="18" charset="0"/>
              </a:rPr>
              <a:t>Curriculum Intent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dirty="0" smtClean="0">
                <a:ea typeface="Arial" panose="020B0604020202020204" pitchFamily="34" charset="0"/>
                <a:cs typeface="Times New Roman" panose="02020603050405020304" pitchFamily="18" charset="0"/>
              </a:rPr>
              <a:t>Underpinning everything 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we do is our work on attachment and relationships. </a:t>
            </a:r>
            <a:endParaRPr lang="en-GB" dirty="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dirty="0" smtClean="0">
                <a:ea typeface="Arial" panose="020B0604020202020204" pitchFamily="34" charset="0"/>
                <a:cs typeface="Times New Roman" panose="02020603050405020304" pitchFamily="18" charset="0"/>
              </a:rPr>
              <a:t>Social 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and emotional learning is integral to all that we do. </a:t>
            </a:r>
            <a:endParaRPr lang="en-GB" dirty="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dirty="0" smtClean="0">
                <a:ea typeface="Arial" panose="020B0604020202020204" pitchFamily="34" charset="0"/>
                <a:cs typeface="Times New Roman" panose="02020603050405020304" pitchFamily="18" charset="0"/>
              </a:rPr>
              <a:t>We 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work especially closely with our most vulnerable pupils and their families.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9775" algn="l"/>
              </a:tabLst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The well-being of pupils, families and staff is always a priority.</a:t>
            </a:r>
            <a:endParaRPr lang="en-GB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310" t="19923" r="12069" b="6514"/>
          <a:stretch/>
        </p:blipFill>
        <p:spPr>
          <a:xfrm>
            <a:off x="3419872" y="404664"/>
            <a:ext cx="4968552" cy="6115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476672"/>
            <a:ext cx="179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values…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61" t="20828" r="57272" b="58344"/>
          <a:stretch/>
        </p:blipFill>
        <p:spPr>
          <a:xfrm>
            <a:off x="539552" y="1196752"/>
            <a:ext cx="8302102" cy="3528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60648"/>
            <a:ext cx="4475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Looking after our mental health…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07" t="58809" r="60029" b="17912"/>
          <a:stretch/>
        </p:blipFill>
        <p:spPr>
          <a:xfrm>
            <a:off x="683568" y="1340768"/>
            <a:ext cx="7871611" cy="4824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32656"/>
            <a:ext cx="279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Staying safe online…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Headlines from the 2020-2021 adventure…</a:t>
            </a: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low starting points, good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overall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progress, including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disadvantaged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 attendance e.g. higher overall compared to local schools </a:t>
            </a:r>
            <a:endParaRPr lang="en-US" sz="24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Wellbeing and engagement improved in children </a:t>
            </a: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Early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phonological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 strength e.g. </a:t>
            </a:r>
            <a:r>
              <a:rPr lang="en-US" sz="2400" dirty="0" smtClean="0">
                <a:solidFill>
                  <a:srgbClr val="7030A0"/>
                </a:solidFill>
              </a:rPr>
              <a:t>national </a:t>
            </a:r>
            <a:r>
              <a:rPr lang="en-US" sz="2400" dirty="0">
                <a:solidFill>
                  <a:srgbClr val="7030A0"/>
                </a:solidFill>
              </a:rPr>
              <a:t>Year 1 phonics pre-pandemic was 82% and this year we achieved 78% despite two lockdowns. </a:t>
            </a:r>
            <a:endParaRPr lang="en-GB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Enquiry-based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 in KS2 and continuous provision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KS1 has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been very good for engaging our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pupils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have closed the gap in writing but it still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continues to be our weakest subject out of the big 3</a:t>
            </a:r>
            <a:endParaRPr lang="en-GB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with th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national picture, there was an o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verall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drop in attainment compared to pre-pandemic levels in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2019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55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Overarching driver:</a:t>
            </a:r>
          </a:p>
          <a:p>
            <a:pPr lvl="0" algn="just" fontAlgn="base" hangingPunct="0">
              <a:spcAft>
                <a:spcPts val="0"/>
              </a:spcAft>
            </a:pP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Promote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a language rich environment for our pupils, woven into the fabric of everything we do. </a:t>
            </a:r>
            <a:endParaRPr lang="en-US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 hangingPunct="0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 hangingPunct="0">
              <a:spcAft>
                <a:spcPts val="0"/>
              </a:spcAft>
            </a:pPr>
            <a:r>
              <a:rPr lang="en-US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Three main whole school projects:</a:t>
            </a:r>
          </a:p>
          <a:p>
            <a:pPr marL="342900" indent="-342900" algn="just" fontAlgn="base" hangingPunct="0"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Improve writing </a:t>
            </a:r>
            <a:r>
              <a:rPr lang="en-US" dirty="0" smtClean="0">
                <a:ea typeface="Times New Roman" panose="02020603050405020304" pitchFamily="18" charset="0"/>
              </a:rPr>
              <a:t>through </a:t>
            </a:r>
            <a:r>
              <a:rPr lang="en-US" i="1" dirty="0" smtClean="0">
                <a:ea typeface="Times New Roman" panose="02020603050405020304" pitchFamily="18" charset="0"/>
              </a:rPr>
              <a:t>The </a:t>
            </a:r>
            <a:r>
              <a:rPr lang="en-US" i="1" dirty="0">
                <a:ea typeface="Times New Roman" panose="02020603050405020304" pitchFamily="18" charset="0"/>
              </a:rPr>
              <a:t>Write Stuff</a:t>
            </a:r>
            <a:endParaRPr lang="en-GB" dirty="0">
              <a:ea typeface="Times New Roman" panose="02020603050405020304" pitchFamily="18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Times New Roman" panose="02020603050405020304" pitchFamily="18" charset="0"/>
              </a:rPr>
              <a:t>Participate </a:t>
            </a:r>
            <a:r>
              <a:rPr lang="en-US" dirty="0">
                <a:ea typeface="Times New Roman" panose="02020603050405020304" pitchFamily="18" charset="0"/>
              </a:rPr>
              <a:t>in the </a:t>
            </a:r>
            <a:r>
              <a:rPr lang="en-US" i="1" dirty="0">
                <a:ea typeface="Times New Roman" panose="02020603050405020304" pitchFamily="18" charset="0"/>
              </a:rPr>
              <a:t>Reading for Pleasure</a:t>
            </a:r>
            <a:r>
              <a:rPr lang="en-US" dirty="0">
                <a:ea typeface="Times New Roman" panose="02020603050405020304" pitchFamily="18" charset="0"/>
              </a:rPr>
              <a:t> project with the Open </a:t>
            </a:r>
            <a:r>
              <a:rPr lang="en-US" dirty="0" smtClean="0">
                <a:ea typeface="Times New Roman" panose="02020603050405020304" pitchFamily="18" charset="0"/>
              </a:rPr>
              <a:t>University</a:t>
            </a:r>
          </a:p>
          <a:p>
            <a:pPr marL="342900" indent="-342900" algn="just" fontAlgn="base" hangingPunct="0"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Improve the provision for pupils at play and lunchtimes by deploying teaching assistants to work during these times</a:t>
            </a:r>
            <a:endParaRPr lang="en-GB" dirty="0">
              <a:ea typeface="Times New Roman" panose="02020603050405020304" pitchFamily="18" charset="0"/>
            </a:endParaRPr>
          </a:p>
          <a:p>
            <a:pPr marL="342900" lvl="0" indent="-342900" algn="just" fontAlgn="base" hangingPunct="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ea typeface="Times New Roman" panose="02020603050405020304" pitchFamily="18" charset="0"/>
            </a:endParaRPr>
          </a:p>
          <a:p>
            <a:pPr lvl="0" algn="just" fontAlgn="base" hangingPunct="0">
              <a:spcAft>
                <a:spcPts val="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Projects specific to different years:</a:t>
            </a:r>
          </a:p>
          <a:p>
            <a:pPr marL="285750" indent="-285750" algn="just" fontAlgn="base" hangingPunct="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In the EYFS, implement the </a:t>
            </a:r>
            <a:r>
              <a:rPr lang="en-US" dirty="0" smtClean="0">
                <a:ea typeface="Times New Roman" panose="02020603050405020304" pitchFamily="18" charset="0"/>
              </a:rPr>
              <a:t>new FS curriculum and the Nuffield </a:t>
            </a:r>
            <a:r>
              <a:rPr lang="en-US" dirty="0">
                <a:ea typeface="Times New Roman" panose="02020603050405020304" pitchFamily="18" charset="0"/>
              </a:rPr>
              <a:t>Early Language </a:t>
            </a:r>
            <a:r>
              <a:rPr lang="en-US" dirty="0" smtClean="0">
                <a:ea typeface="Times New Roman" panose="02020603050405020304" pitchFamily="18" charset="0"/>
              </a:rPr>
              <a:t>Intervention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 algn="just" fontAlgn="base" hangingPunct="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In KS1, further embed continuous provision</a:t>
            </a:r>
          </a:p>
          <a:p>
            <a:pPr marL="285750" lvl="0" indent="-285750" algn="just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In KS2, implement </a:t>
            </a:r>
            <a:r>
              <a:rPr lang="en-US" i="1" dirty="0" smtClean="0">
                <a:ea typeface="Times New Roman" panose="02020603050405020304" pitchFamily="18" charset="0"/>
              </a:rPr>
              <a:t>Accelerated </a:t>
            </a:r>
            <a:r>
              <a:rPr lang="en-US" i="1" dirty="0">
                <a:ea typeface="Times New Roman" panose="02020603050405020304" pitchFamily="18" charset="0"/>
              </a:rPr>
              <a:t>Reader </a:t>
            </a:r>
            <a:r>
              <a:rPr lang="en-US" dirty="0" smtClean="0">
                <a:ea typeface="Times New Roman" panose="02020603050405020304" pitchFamily="18" charset="0"/>
              </a:rPr>
              <a:t>program</a:t>
            </a:r>
          </a:p>
          <a:p>
            <a:pPr marL="285750" lvl="0" indent="-285750" algn="just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In KS2, embed </a:t>
            </a:r>
            <a:r>
              <a:rPr lang="en-US" dirty="0">
                <a:ea typeface="Times New Roman" panose="02020603050405020304" pitchFamily="18" charset="0"/>
              </a:rPr>
              <a:t>enquiry learning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lvl="0" indent="-285750" algn="just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 hangingPunct="0">
              <a:spcAft>
                <a:spcPts val="0"/>
              </a:spcAft>
            </a:pPr>
            <a:r>
              <a:rPr lang="en-US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For senior leaders:</a:t>
            </a:r>
          </a:p>
          <a:p>
            <a:pPr marL="285750" lvl="0" indent="-285750" algn="just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Use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i="1" dirty="0">
                <a:ea typeface="Times New Roman" panose="02020603050405020304" pitchFamily="18" charset="0"/>
                <a:cs typeface="Calibri" panose="020F0502020204030204" pitchFamily="34" charset="0"/>
              </a:rPr>
              <a:t>Challenge Partners </a:t>
            </a:r>
            <a:r>
              <a:rPr lang="en-US" dirty="0" err="1"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 for school reviews and for the professional development of senior leaders to review other </a:t>
            </a: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schools</a:t>
            </a:r>
            <a:endParaRPr lang="en-GB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3665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 hangingPunct="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2021-2022 adventure…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600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Print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  12th January 2021</dc:title>
  <dc:creator>Teacher1</dc:creator>
  <cp:lastModifiedBy>Teacher1</cp:lastModifiedBy>
  <cp:revision>106</cp:revision>
  <dcterms:created xsi:type="dcterms:W3CDTF">2021-01-11T17:35:25Z</dcterms:created>
  <dcterms:modified xsi:type="dcterms:W3CDTF">2021-09-23T13:41:56Z</dcterms:modified>
</cp:coreProperties>
</file>