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3" r:id="rId2"/>
    <p:sldId id="281" r:id="rId3"/>
    <p:sldId id="256" r:id="rId4"/>
    <p:sldId id="280" r:id="rId5"/>
    <p:sldId id="284" r:id="rId6"/>
    <p:sldId id="285" r:id="rId7"/>
    <p:sldId id="286" r:id="rId8"/>
    <p:sldId id="258" r:id="rId9"/>
    <p:sldId id="262" r:id="rId10"/>
    <p:sldId id="270" r:id="rId11"/>
    <p:sldId id="287" r:id="rId12"/>
    <p:sldId id="28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94660"/>
  </p:normalViewPr>
  <p:slideViewPr>
    <p:cSldViewPr>
      <p:cViewPr varScale="1">
        <p:scale>
          <a:sx n="109" d="100"/>
          <a:sy n="109" d="100"/>
        </p:scale>
        <p:origin x="1686" y="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374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68341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90610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0403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36231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42301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1762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259844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070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3918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8376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231F5-E6AD-492A-9BD1-BB29C2E41C9D}" type="datetimeFigureOut">
              <a:rPr lang="en-GB" smtClean="0"/>
              <a:t>23/09/2021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325BBD-0F3B-49A1-9777-921C12C4BAC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9853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23528" y="1124744"/>
            <a:ext cx="2889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 smtClean="0">
                <a:latin typeface="Segoe Print" panose="02000600000000000000" pitchFamily="2" charset="0"/>
              </a:rPr>
              <a:t>Torbay</a:t>
            </a:r>
          </a:p>
        </p:txBody>
      </p:sp>
      <p:sp>
        <p:nvSpPr>
          <p:cNvPr id="3" name="Rectangle 2"/>
          <p:cNvSpPr/>
          <p:nvPr/>
        </p:nvSpPr>
        <p:spPr>
          <a:xfrm>
            <a:off x="3212624" y="692696"/>
            <a:ext cx="5676644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200" dirty="0" smtClean="0">
                <a:latin typeface="Segoe Print" panose="02000600000000000000" pitchFamily="2" charset="0"/>
              </a:rPr>
              <a:t>A </a:t>
            </a:r>
            <a:r>
              <a:rPr lang="en-GB" sz="3200" dirty="0">
                <a:latin typeface="Segoe Print" panose="02000600000000000000" pitchFamily="2" charset="0"/>
              </a:rPr>
              <a:t>UNESCO designated </a:t>
            </a:r>
          </a:p>
          <a:p>
            <a:pPr algn="ctr"/>
            <a:r>
              <a:rPr lang="en-GB" sz="3200" dirty="0">
                <a:latin typeface="Segoe Print" panose="02000600000000000000" pitchFamily="2" charset="0"/>
              </a:rPr>
              <a:t>Global </a:t>
            </a:r>
            <a:r>
              <a:rPr lang="en-GB" sz="3200" dirty="0" err="1" smtClean="0">
                <a:latin typeface="Segoe Print" panose="02000600000000000000" pitchFamily="2" charset="0"/>
              </a:rPr>
              <a:t>Geopark</a:t>
            </a:r>
            <a:r>
              <a:rPr lang="en-GB" sz="3200" dirty="0" smtClean="0">
                <a:latin typeface="Segoe Print" panose="02000600000000000000" pitchFamily="2" charset="0"/>
              </a:rPr>
              <a:t>, 1 of only 7 in the UK and 1 of only 147 in the world.</a:t>
            </a:r>
            <a:endParaRPr lang="en-GB" sz="3200" dirty="0">
              <a:latin typeface="Segoe Print" panose="020006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44128" y="3284984"/>
            <a:ext cx="312036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 smtClean="0">
                <a:latin typeface="Segoe Print" panose="02000600000000000000" pitchFamily="2" charset="0"/>
              </a:rPr>
              <a:t>Over 1,000,000 children in the UK have never </a:t>
            </a:r>
            <a:r>
              <a:rPr lang="en-GB" sz="2800" dirty="0">
                <a:latin typeface="Segoe Print" panose="02000600000000000000" pitchFamily="2" charset="0"/>
              </a:rPr>
              <a:t>seen the </a:t>
            </a:r>
          </a:p>
          <a:p>
            <a:pPr algn="ctr"/>
            <a:r>
              <a:rPr lang="en-GB" sz="2800" dirty="0">
                <a:latin typeface="Segoe Print" panose="02000600000000000000" pitchFamily="2" charset="0"/>
              </a:rPr>
              <a:t>   </a:t>
            </a:r>
            <a:r>
              <a:rPr lang="en-GB" sz="2800" dirty="0" smtClean="0">
                <a:latin typeface="Segoe Print" panose="02000600000000000000" pitchFamily="2" charset="0"/>
              </a:rPr>
              <a:t>beach.</a:t>
            </a:r>
            <a:endParaRPr lang="en-GB" sz="2800" dirty="0">
              <a:latin typeface="Segoe Print" panose="02000600000000000000" pitchFamily="2" charset="0"/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81166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 advTm="10000">
        <p14:reveal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488595" y="3356992"/>
            <a:ext cx="258672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 hangingPunct="0">
              <a:spcAft>
                <a:spcPts val="0"/>
              </a:spcAft>
            </a:pPr>
            <a:r>
              <a:rPr lang="en-US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do teaching staff close the gaps?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421868" y="476672"/>
            <a:ext cx="12905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 hangingPunct="0">
              <a:spcAft>
                <a:spcPts val="0"/>
              </a:spcAft>
            </a:pP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Class on a Page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053735" y="1501333"/>
            <a:ext cx="2586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 hangingPunct="0">
              <a:spcAft>
                <a:spcPts val="0"/>
              </a:spcAft>
            </a:pP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Slow Mover Provision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745565" y="2636912"/>
            <a:ext cx="25867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 hangingPunct="0">
              <a:spcAft>
                <a:spcPts val="0"/>
              </a:spcAft>
            </a:pP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Class Context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3488595" y="5445224"/>
            <a:ext cx="35339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 hangingPunct="0">
              <a:spcAft>
                <a:spcPts val="0"/>
              </a:spcAft>
            </a:pP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Phonics Reading 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Tracker</a:t>
            </a:r>
            <a:endParaRPr lang="en-US" sz="2400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0572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97567" y="3356992"/>
            <a:ext cx="258672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 hangingPunct="0">
              <a:spcAft>
                <a:spcPts val="0"/>
              </a:spcAft>
            </a:pPr>
            <a:r>
              <a:rPr lang="en-US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How can I help at home?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 rot="21394940">
            <a:off x="-22009" y="859646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800" dirty="0" smtClean="0">
                <a:solidFill>
                  <a:srgbClr val="7030A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Curriculum Information</a:t>
            </a:r>
            <a:endParaRPr lang="en-GB" sz="28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 rot="21241590">
            <a:off x="755576" y="5445224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800" dirty="0" smtClean="0">
                <a:solidFill>
                  <a:srgbClr val="7030A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Wellbeing for Families</a:t>
            </a:r>
            <a:endParaRPr lang="en-GB" sz="28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 rot="778613">
            <a:off x="3441675" y="2342202"/>
            <a:ext cx="56166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800" dirty="0" smtClean="0">
                <a:solidFill>
                  <a:srgbClr val="7030A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Curriculum in Action</a:t>
            </a:r>
            <a:endParaRPr lang="en-GB" sz="28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4170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275856" y="2348880"/>
            <a:ext cx="258672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 hangingPunct="0">
              <a:spcAft>
                <a:spcPts val="0"/>
              </a:spcAft>
            </a:pPr>
            <a:r>
              <a:rPr lang="en-US" sz="88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Q&amp;A</a:t>
            </a:r>
            <a:endParaRPr lang="en-US" sz="88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6334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79512" y="908720"/>
            <a:ext cx="8677472" cy="44986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009775" algn="l"/>
              </a:tabLst>
            </a:pPr>
            <a:r>
              <a:rPr lang="en-GB" sz="2200" dirty="0" smtClean="0">
                <a:ea typeface="Arial" panose="020B0604020202020204" pitchFamily="34" charset="0"/>
                <a:cs typeface="Times New Roman" panose="02020603050405020304" pitchFamily="18" charset="0"/>
              </a:rPr>
              <a:t>Torbay </a:t>
            </a:r>
            <a:r>
              <a:rPr lang="en-GB" sz="2200" dirty="0">
                <a:ea typeface="Arial" panose="020B0604020202020204" pitchFamily="34" charset="0"/>
                <a:cs typeface="Times New Roman" panose="02020603050405020304" pitchFamily="18" charset="0"/>
              </a:rPr>
              <a:t>has one of the lowest percentages of young people accessing higher education</a:t>
            </a:r>
            <a:r>
              <a:rPr lang="en-GB" sz="2200" dirty="0" smtClean="0">
                <a:ea typeface="Arial" panose="020B0604020202020204" pitchFamily="34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009775" algn="l"/>
              </a:tabLst>
            </a:pPr>
            <a:r>
              <a:rPr lang="en-GB" sz="2200" dirty="0">
                <a:ea typeface="Arial" panose="020B0604020202020204" pitchFamily="34" charset="0"/>
                <a:cs typeface="Times New Roman" panose="02020603050405020304" pitchFamily="18" charset="0"/>
              </a:rPr>
              <a:t>Children are predominately from a white British background and have less experience of mixing with other faiths and </a:t>
            </a:r>
            <a:r>
              <a:rPr lang="en-GB" sz="2200" dirty="0" smtClean="0">
                <a:ea typeface="Arial" panose="020B0604020202020204" pitchFamily="34" charset="0"/>
                <a:cs typeface="Times New Roman" panose="02020603050405020304" pitchFamily="18" charset="0"/>
              </a:rPr>
              <a:t>cultures.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009775" algn="l"/>
              </a:tabLst>
            </a:pPr>
            <a:r>
              <a:rPr lang="en-GB" sz="2200" dirty="0" smtClean="0">
                <a:ea typeface="Arial" panose="020B0604020202020204" pitchFamily="34" charset="0"/>
                <a:cs typeface="Times New Roman" panose="02020603050405020304" pitchFamily="18" charset="0"/>
              </a:rPr>
              <a:t>We are </a:t>
            </a:r>
            <a:r>
              <a:rPr lang="en-GB" sz="2200" dirty="0">
                <a:ea typeface="Arial" panose="020B0604020202020204" pitchFamily="34" charset="0"/>
                <a:cs typeface="Times New Roman" panose="02020603050405020304" pitchFamily="18" charset="0"/>
              </a:rPr>
              <a:t>in a higher area of </a:t>
            </a:r>
            <a:r>
              <a:rPr lang="en-GB" sz="2200" dirty="0" smtClean="0">
                <a:ea typeface="Arial" panose="020B0604020202020204" pitchFamily="34" charset="0"/>
                <a:cs typeface="Times New Roman" panose="02020603050405020304" pitchFamily="18" charset="0"/>
              </a:rPr>
              <a:t>deprivation.</a:t>
            </a: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009775" algn="l"/>
              </a:tabLst>
            </a:pPr>
            <a:r>
              <a:rPr lang="en-GB" sz="2200" dirty="0" smtClean="0">
                <a:ea typeface="Arial" panose="020B0604020202020204" pitchFamily="34" charset="0"/>
                <a:cs typeface="Times New Roman" panose="02020603050405020304" pitchFamily="18" charset="0"/>
              </a:rPr>
              <a:t>We </a:t>
            </a:r>
            <a:r>
              <a:rPr lang="en-GB" sz="2200" dirty="0">
                <a:ea typeface="Arial" panose="020B0604020202020204" pitchFamily="34" charset="0"/>
                <a:cs typeface="Times New Roman" panose="02020603050405020304" pitchFamily="18" charset="0"/>
              </a:rPr>
              <a:t>have a slightly higher percentage with </a:t>
            </a:r>
            <a:r>
              <a:rPr lang="en-GB" sz="2200" dirty="0" smtClean="0">
                <a:ea typeface="Arial" panose="020B0604020202020204" pitchFamily="34" charset="0"/>
                <a:cs typeface="Times New Roman" panose="02020603050405020304" pitchFamily="18" charset="0"/>
              </a:rPr>
              <a:t>more </a:t>
            </a:r>
            <a:r>
              <a:rPr lang="en-GB" sz="2200" dirty="0">
                <a:ea typeface="Arial" panose="020B0604020202020204" pitchFamily="34" charset="0"/>
                <a:cs typeface="Times New Roman" panose="02020603050405020304" pitchFamily="18" charset="0"/>
              </a:rPr>
              <a:t>complex needs. </a:t>
            </a:r>
            <a:endParaRPr lang="en-GB" sz="2200" dirty="0" smtClean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15000"/>
              </a:lnSpc>
              <a:spcAft>
                <a:spcPts val="1000"/>
              </a:spcAft>
              <a:buFont typeface="Arial" panose="020B0604020202020204" pitchFamily="34" charset="0"/>
              <a:buChar char="•"/>
              <a:tabLst>
                <a:tab pos="2009775" algn="l"/>
              </a:tabLst>
            </a:pPr>
            <a:r>
              <a:rPr lang="en-GB" sz="2200" dirty="0" smtClean="0">
                <a:ea typeface="Arial" panose="020B0604020202020204" pitchFamily="34" charset="0"/>
                <a:cs typeface="Times New Roman" panose="02020603050405020304" pitchFamily="18" charset="0"/>
              </a:rPr>
              <a:t>Children </a:t>
            </a:r>
            <a:r>
              <a:rPr lang="en-GB" sz="2200" dirty="0">
                <a:ea typeface="Arial" panose="020B0604020202020204" pitchFamily="34" charset="0"/>
                <a:cs typeface="Times New Roman" panose="02020603050405020304" pitchFamily="18" charset="0"/>
              </a:rPr>
              <a:t>often arrive at school with challenges around speech, language and communication. The Covid-19 pandemic has had a significant further impact on this in our younger pupils but also on the older, more vulnerable ones; 2021 saw a sharp rise in pupils requiring intervention. </a:t>
            </a:r>
            <a:endParaRPr lang="en-GB" sz="2200" dirty="0" smtClean="0"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5496" y="188640"/>
            <a:ext cx="2803844" cy="5170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09775" algn="l"/>
              </a:tabLst>
            </a:pPr>
            <a:r>
              <a:rPr lang="en-GB" sz="2400" b="1" dirty="0" smtClean="0">
                <a:ea typeface="Arial" panose="020B0604020202020204" pitchFamily="34" charset="0"/>
                <a:cs typeface="Times New Roman" panose="02020603050405020304" pitchFamily="18" charset="0"/>
              </a:rPr>
              <a:t>Our school context…</a:t>
            </a:r>
          </a:p>
        </p:txBody>
      </p:sp>
    </p:spTree>
    <p:extLst>
      <p:ext uri="{BB962C8B-B14F-4D97-AF65-F5344CB8AC3E}">
        <p14:creationId xmlns:p14="http://schemas.microsoft.com/office/powerpoint/2010/main" val="2210877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539552" y="764704"/>
            <a:ext cx="799288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chemeClr val="accent4"/>
                </a:solidFill>
              </a:rPr>
              <a:t>“Being able to feel safe with other people is probably the single most important aspect of mental health; safe connections are fundamental to meaningful and satisfying lives</a:t>
            </a:r>
            <a:r>
              <a:rPr lang="en-GB" sz="3600" dirty="0" smtClean="0">
                <a:solidFill>
                  <a:schemeClr val="accent4"/>
                </a:solidFill>
              </a:rPr>
              <a:t>.“</a:t>
            </a:r>
          </a:p>
          <a:p>
            <a:pPr algn="ctr"/>
            <a:r>
              <a:rPr lang="en-GB" sz="3600" dirty="0">
                <a:solidFill>
                  <a:schemeClr val="accent4"/>
                </a:solidFill>
              </a:rPr>
              <a:t>Van Der </a:t>
            </a:r>
            <a:r>
              <a:rPr lang="en-GB" sz="3600" dirty="0" err="1">
                <a:solidFill>
                  <a:schemeClr val="accent4"/>
                </a:solidFill>
              </a:rPr>
              <a:t>Kolk</a:t>
            </a:r>
            <a:r>
              <a:rPr lang="en-GB" sz="3600" dirty="0">
                <a:solidFill>
                  <a:schemeClr val="accent4"/>
                </a:solidFill>
              </a:rPr>
              <a:t>, B.A. (2015). The Body Keeps the Score: Brain, Mind and Body in the healing of Trauma. New York: Penguin Books.</a:t>
            </a:r>
          </a:p>
        </p:txBody>
      </p:sp>
    </p:spTree>
    <p:extLst>
      <p:ext uri="{BB962C8B-B14F-4D97-AF65-F5344CB8AC3E}">
        <p14:creationId xmlns:p14="http://schemas.microsoft.com/office/powerpoint/2010/main" val="10384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321774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 smtClean="0"/>
              <a:t>Because of our school context…</a:t>
            </a:r>
            <a:endParaRPr lang="en-GB" b="1" dirty="0"/>
          </a:p>
        </p:txBody>
      </p:sp>
      <p:sp>
        <p:nvSpPr>
          <p:cNvPr id="5" name="Rectangle 4"/>
          <p:cNvSpPr/>
          <p:nvPr/>
        </p:nvSpPr>
        <p:spPr>
          <a:xfrm>
            <a:off x="575556" y="3645024"/>
            <a:ext cx="784887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en-GB" sz="2800" dirty="0">
                <a:solidFill>
                  <a:srgbClr val="7030A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Our vision:</a:t>
            </a:r>
            <a:endParaRPr lang="en-GB" sz="28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>
              <a:spcAft>
                <a:spcPts val="0"/>
              </a:spcAft>
            </a:pPr>
            <a:r>
              <a:rPr lang="en-GB" sz="2800" dirty="0">
                <a:solidFill>
                  <a:srgbClr val="7030A0"/>
                </a:solidFill>
                <a:latin typeface="Segoe Print" panose="02000600000000000000" pitchFamily="2" charset="0"/>
                <a:ea typeface="Times New Roman" panose="02020603050405020304" pitchFamily="18" charset="0"/>
                <a:cs typeface="Arial" panose="020B0604020202020204" pitchFamily="34" charset="0"/>
              </a:rPr>
              <a:t>We want ourselves and the children in our care to be successful, resilient and inquisitive learners who are happy and well-equipped to participate positively in the community and wider society.</a:t>
            </a:r>
            <a:endParaRPr lang="en-GB" sz="28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67544" y="836712"/>
            <a:ext cx="8064896" cy="21980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09775" algn="l"/>
              </a:tabLst>
            </a:pPr>
            <a:r>
              <a:rPr lang="en-GB" u="sng" dirty="0" smtClean="0">
                <a:ea typeface="Arial" panose="020B0604020202020204" pitchFamily="34" charset="0"/>
                <a:cs typeface="Times New Roman" panose="02020603050405020304" pitchFamily="18" charset="0"/>
              </a:rPr>
              <a:t>Headline from our </a:t>
            </a:r>
            <a:r>
              <a:rPr lang="en-GB" b="1" u="sng" dirty="0" smtClean="0">
                <a:ea typeface="Arial" panose="020B0604020202020204" pitchFamily="34" charset="0"/>
                <a:cs typeface="Times New Roman" panose="02020603050405020304" pitchFamily="18" charset="0"/>
              </a:rPr>
              <a:t>Curriculum Intent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09775" algn="l"/>
              </a:tabLst>
            </a:pPr>
            <a:r>
              <a:rPr lang="en-GB" dirty="0" smtClean="0">
                <a:ea typeface="Arial" panose="020B0604020202020204" pitchFamily="34" charset="0"/>
                <a:cs typeface="Times New Roman" panose="02020603050405020304" pitchFamily="18" charset="0"/>
              </a:rPr>
              <a:t>Underpinning everything </a:t>
            </a:r>
            <a:r>
              <a:rPr lang="en-GB" dirty="0">
                <a:ea typeface="Arial" panose="020B0604020202020204" pitchFamily="34" charset="0"/>
                <a:cs typeface="Times New Roman" panose="02020603050405020304" pitchFamily="18" charset="0"/>
              </a:rPr>
              <a:t>we do is our work on attachment and relationships. </a:t>
            </a:r>
            <a:endParaRPr lang="en-GB" dirty="0" smtClean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09775" algn="l"/>
              </a:tabLst>
            </a:pPr>
            <a:r>
              <a:rPr lang="en-GB" dirty="0" smtClean="0">
                <a:ea typeface="Arial" panose="020B0604020202020204" pitchFamily="34" charset="0"/>
                <a:cs typeface="Times New Roman" panose="02020603050405020304" pitchFamily="18" charset="0"/>
              </a:rPr>
              <a:t>Social </a:t>
            </a:r>
            <a:r>
              <a:rPr lang="en-GB" dirty="0">
                <a:ea typeface="Arial" panose="020B0604020202020204" pitchFamily="34" charset="0"/>
                <a:cs typeface="Times New Roman" panose="02020603050405020304" pitchFamily="18" charset="0"/>
              </a:rPr>
              <a:t>and emotional learning is integral to all that we do. </a:t>
            </a:r>
            <a:endParaRPr lang="en-GB" dirty="0" smtClean="0"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09775" algn="l"/>
              </a:tabLst>
            </a:pPr>
            <a:r>
              <a:rPr lang="en-GB" dirty="0" smtClean="0">
                <a:ea typeface="Arial" panose="020B0604020202020204" pitchFamily="34" charset="0"/>
                <a:cs typeface="Times New Roman" panose="02020603050405020304" pitchFamily="18" charset="0"/>
              </a:rPr>
              <a:t>We </a:t>
            </a:r>
            <a:r>
              <a:rPr lang="en-GB" dirty="0">
                <a:ea typeface="Arial" panose="020B0604020202020204" pitchFamily="34" charset="0"/>
                <a:cs typeface="Times New Roman" panose="02020603050405020304" pitchFamily="18" charset="0"/>
              </a:rPr>
              <a:t>work especially closely with our most vulnerable pupils and their families. 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  <a:tabLst>
                <a:tab pos="2009775" algn="l"/>
              </a:tabLst>
            </a:pPr>
            <a:r>
              <a:rPr lang="en-GB" dirty="0">
                <a:ea typeface="Arial" panose="020B0604020202020204" pitchFamily="34" charset="0"/>
                <a:cs typeface="Times New Roman" panose="02020603050405020304" pitchFamily="18" charset="0"/>
              </a:rPr>
              <a:t>The well-being of pupils, families and staff is always a priority.</a:t>
            </a:r>
            <a:endParaRPr lang="en-GB" dirty="0">
              <a:effectLst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356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54310" t="19923" r="12069" b="6514"/>
          <a:stretch/>
        </p:blipFill>
        <p:spPr>
          <a:xfrm>
            <a:off x="3419872" y="404664"/>
            <a:ext cx="4968552" cy="6115141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11560" y="476672"/>
            <a:ext cx="179440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 hangingPunct="0">
              <a:spcAft>
                <a:spcPts val="0"/>
              </a:spcAft>
            </a:pPr>
            <a:r>
              <a:rPr lang="en-US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Our values…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529858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5161" t="20828" r="57272" b="58344"/>
          <a:stretch/>
        </p:blipFill>
        <p:spPr>
          <a:xfrm>
            <a:off x="539552" y="1196752"/>
            <a:ext cx="8302102" cy="3528392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79512" y="260648"/>
            <a:ext cx="447577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 hangingPunct="0">
              <a:spcAft>
                <a:spcPts val="0"/>
              </a:spcAft>
            </a:pPr>
            <a:r>
              <a:rPr lang="en-US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Looking after our mental health…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825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8607" t="58809" r="60029" b="17912"/>
          <a:stretch/>
        </p:blipFill>
        <p:spPr>
          <a:xfrm>
            <a:off x="683568" y="1340768"/>
            <a:ext cx="7871611" cy="4824536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323528" y="332656"/>
            <a:ext cx="27947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 hangingPunct="0">
              <a:spcAft>
                <a:spcPts val="0"/>
              </a:spcAft>
            </a:pPr>
            <a:r>
              <a:rPr lang="en-US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Staying safe online…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6998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476672"/>
            <a:ext cx="8424936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 hangingPunct="0">
              <a:spcAft>
                <a:spcPts val="0"/>
              </a:spcAft>
            </a:pPr>
            <a:r>
              <a:rPr lang="en-US" sz="2400" b="1" i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Headlines from the 2020-2021 adventure…</a:t>
            </a: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From low starting points, good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overall 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progress, including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for the 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disadvantaged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Good attendance e.g. higher overall compared to local schools </a:t>
            </a:r>
            <a:endParaRPr lang="en-US" sz="2400" dirty="0" smtClean="0">
              <a:solidFill>
                <a:srgbClr val="7030A0"/>
              </a:solidFill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Wellbeing and engagement improved in children </a:t>
            </a: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Early </a:t>
            </a:r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phonological </a:t>
            </a:r>
            <a:r>
              <a:rPr lang="en-US" sz="2400" dirty="0" smtClean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reading</a:t>
            </a:r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en-US" sz="2400" dirty="0" smtClean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is a strength e.g. </a:t>
            </a:r>
            <a:r>
              <a:rPr lang="en-US" sz="2400" dirty="0" smtClean="0">
                <a:solidFill>
                  <a:srgbClr val="7030A0"/>
                </a:solidFill>
              </a:rPr>
              <a:t>national </a:t>
            </a:r>
            <a:r>
              <a:rPr lang="en-US" sz="2400" dirty="0">
                <a:solidFill>
                  <a:srgbClr val="7030A0"/>
                </a:solidFill>
              </a:rPr>
              <a:t>Year 1 phonics pre-pandemic was 82% and this year we achieved 78% despite two lockdowns. </a:t>
            </a:r>
            <a:endParaRPr lang="en-GB" sz="24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Enquiry-based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learning in KS2 and continuous provision 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in KS1 has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been very good for engaging our 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pupils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We have closed the gap in writing but it still </a:t>
            </a:r>
            <a:r>
              <a:rPr lang="en-US" sz="2400" dirty="0">
                <a:solidFill>
                  <a:srgbClr val="7030A0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continues to be our weakest subject out of the big 3</a:t>
            </a:r>
            <a:endParaRPr lang="en-GB" sz="2400" dirty="0">
              <a:solidFill>
                <a:srgbClr val="7030A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As with th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e national picture, there was an o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verall </a:t>
            </a:r>
            <a:r>
              <a:rPr lang="en-US" sz="2400" dirty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drop in attainment compared to pre-pandemic levels in </a:t>
            </a:r>
            <a:r>
              <a:rPr lang="en-US" sz="2400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2019</a:t>
            </a:r>
            <a:endParaRPr lang="en-GB" sz="2400" dirty="0"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812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35955" y="908720"/>
            <a:ext cx="849694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 hangingPunct="0">
              <a:spcAft>
                <a:spcPts val="0"/>
              </a:spcAft>
            </a:pPr>
            <a:r>
              <a:rPr lang="en-US" b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Overarching driver:</a:t>
            </a:r>
          </a:p>
          <a:p>
            <a:pPr lvl="0" algn="just" fontAlgn="base" hangingPunct="0">
              <a:spcAft>
                <a:spcPts val="0"/>
              </a:spcAft>
            </a:pPr>
            <a:r>
              <a:rPr lang="en-US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Promote 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a language rich environment for our pupils, woven into the fabric of everything we do. </a:t>
            </a:r>
            <a:endParaRPr lang="en-US" dirty="0" smtClean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 hangingPunct="0">
              <a:spcAft>
                <a:spcPts val="0"/>
              </a:spcAft>
            </a:pPr>
            <a:endParaRPr lang="en-US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 hangingPunct="0">
              <a:spcAft>
                <a:spcPts val="0"/>
              </a:spcAft>
            </a:pPr>
            <a:r>
              <a:rPr lang="en-US" b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Three main whole school projects:</a:t>
            </a:r>
          </a:p>
          <a:p>
            <a:pPr marL="342900" indent="-342900" algn="just" fontAlgn="base" hangingPunct="0">
              <a:buFont typeface="Symbol" panose="05050102010706020507" pitchFamily="18" charset="2"/>
              <a:buChar char=""/>
            </a:pPr>
            <a:r>
              <a:rPr lang="en-US" dirty="0">
                <a:ea typeface="Times New Roman" panose="02020603050405020304" pitchFamily="18" charset="0"/>
              </a:rPr>
              <a:t>Improve writing </a:t>
            </a:r>
            <a:r>
              <a:rPr lang="en-US" dirty="0" smtClean="0">
                <a:ea typeface="Times New Roman" panose="02020603050405020304" pitchFamily="18" charset="0"/>
              </a:rPr>
              <a:t>through </a:t>
            </a:r>
            <a:r>
              <a:rPr lang="en-US" i="1" dirty="0" smtClean="0">
                <a:ea typeface="Times New Roman" panose="02020603050405020304" pitchFamily="18" charset="0"/>
              </a:rPr>
              <a:t>The </a:t>
            </a:r>
            <a:r>
              <a:rPr lang="en-US" i="1" dirty="0">
                <a:ea typeface="Times New Roman" panose="02020603050405020304" pitchFamily="18" charset="0"/>
              </a:rPr>
              <a:t>Write Stuff</a:t>
            </a:r>
            <a:endParaRPr lang="en-GB" dirty="0">
              <a:ea typeface="Times New Roman" panose="02020603050405020304" pitchFamily="18" charset="0"/>
            </a:endParaRP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r>
              <a:rPr lang="en-US" dirty="0" smtClean="0">
                <a:ea typeface="Times New Roman" panose="02020603050405020304" pitchFamily="18" charset="0"/>
              </a:rPr>
              <a:t>Participate </a:t>
            </a:r>
            <a:r>
              <a:rPr lang="en-US" dirty="0">
                <a:ea typeface="Times New Roman" panose="02020603050405020304" pitchFamily="18" charset="0"/>
              </a:rPr>
              <a:t>in the </a:t>
            </a:r>
            <a:r>
              <a:rPr lang="en-US" i="1" dirty="0">
                <a:ea typeface="Times New Roman" panose="02020603050405020304" pitchFamily="18" charset="0"/>
              </a:rPr>
              <a:t>Reading for Pleasure</a:t>
            </a:r>
            <a:r>
              <a:rPr lang="en-US" dirty="0">
                <a:ea typeface="Times New Roman" panose="02020603050405020304" pitchFamily="18" charset="0"/>
              </a:rPr>
              <a:t> project with the Open </a:t>
            </a:r>
            <a:r>
              <a:rPr lang="en-US" dirty="0" smtClean="0">
                <a:ea typeface="Times New Roman" panose="02020603050405020304" pitchFamily="18" charset="0"/>
              </a:rPr>
              <a:t>University</a:t>
            </a:r>
          </a:p>
          <a:p>
            <a:pPr marL="342900" indent="-342900" algn="just" fontAlgn="base" hangingPunct="0">
              <a:buFont typeface="Symbol" panose="05050102010706020507" pitchFamily="18" charset="2"/>
              <a:buChar char=""/>
            </a:pPr>
            <a:r>
              <a:rPr lang="en-US" dirty="0">
                <a:ea typeface="Times New Roman" panose="02020603050405020304" pitchFamily="18" charset="0"/>
              </a:rPr>
              <a:t>Improve the provision for pupils at play and lunchtimes by deploying teaching assistants to work during these times</a:t>
            </a:r>
            <a:endParaRPr lang="en-GB" dirty="0">
              <a:ea typeface="Times New Roman" panose="02020603050405020304" pitchFamily="18" charset="0"/>
            </a:endParaRPr>
          </a:p>
          <a:p>
            <a:pPr marL="342900" lvl="0" indent="-342900" algn="just" fontAlgn="base" hangingPunct="0">
              <a:spcAft>
                <a:spcPts val="0"/>
              </a:spcAft>
              <a:buFont typeface="Symbol" panose="05050102010706020507" pitchFamily="18" charset="2"/>
              <a:buChar char=""/>
            </a:pPr>
            <a:endParaRPr lang="en-US" dirty="0" smtClean="0">
              <a:ea typeface="Times New Roman" panose="02020603050405020304" pitchFamily="18" charset="0"/>
            </a:endParaRPr>
          </a:p>
          <a:p>
            <a:pPr lvl="0" algn="just" fontAlgn="base" hangingPunct="0">
              <a:spcAft>
                <a:spcPts val="0"/>
              </a:spcAft>
            </a:pPr>
            <a:r>
              <a:rPr lang="en-US" b="1" dirty="0" smtClean="0">
                <a:ea typeface="Times New Roman" panose="02020603050405020304" pitchFamily="18" charset="0"/>
              </a:rPr>
              <a:t>Projects specific to different years:</a:t>
            </a:r>
          </a:p>
          <a:p>
            <a:pPr marL="285750" indent="-285750" algn="just" fontAlgn="base" hangingPunct="0">
              <a:buFont typeface="Arial" panose="020B0604020202020204" pitchFamily="34" charset="0"/>
              <a:buChar char="•"/>
            </a:pPr>
            <a:r>
              <a:rPr lang="en-US" dirty="0">
                <a:ea typeface="Times New Roman" panose="02020603050405020304" pitchFamily="18" charset="0"/>
              </a:rPr>
              <a:t>In the EYFS, implement the </a:t>
            </a:r>
            <a:r>
              <a:rPr lang="en-US" dirty="0" smtClean="0">
                <a:ea typeface="Times New Roman" panose="02020603050405020304" pitchFamily="18" charset="0"/>
              </a:rPr>
              <a:t>new FS curriculum and the Nuffield </a:t>
            </a:r>
            <a:r>
              <a:rPr lang="en-US" dirty="0">
                <a:ea typeface="Times New Roman" panose="02020603050405020304" pitchFamily="18" charset="0"/>
              </a:rPr>
              <a:t>Early Language </a:t>
            </a:r>
            <a:r>
              <a:rPr lang="en-US" dirty="0" smtClean="0">
                <a:ea typeface="Times New Roman" panose="02020603050405020304" pitchFamily="18" charset="0"/>
              </a:rPr>
              <a:t>Intervention</a:t>
            </a:r>
            <a:endParaRPr lang="en-US" dirty="0">
              <a:ea typeface="Times New Roman" panose="02020603050405020304" pitchFamily="18" charset="0"/>
            </a:endParaRPr>
          </a:p>
          <a:p>
            <a:pPr marL="285750" indent="-285750" algn="just" fontAlgn="base" hangingPunct="0">
              <a:buFont typeface="Arial" panose="020B0604020202020204" pitchFamily="34" charset="0"/>
              <a:buChar char="•"/>
            </a:pPr>
            <a:r>
              <a:rPr lang="en-US" dirty="0">
                <a:ea typeface="Times New Roman" panose="02020603050405020304" pitchFamily="18" charset="0"/>
              </a:rPr>
              <a:t>In KS1, further embed continuous provision</a:t>
            </a:r>
          </a:p>
          <a:p>
            <a:pPr marL="285750" lvl="0" indent="-285750" algn="just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ea typeface="Times New Roman" panose="02020603050405020304" pitchFamily="18" charset="0"/>
              </a:rPr>
              <a:t>In KS2, implement </a:t>
            </a:r>
            <a:r>
              <a:rPr lang="en-US" i="1" dirty="0" smtClean="0">
                <a:ea typeface="Times New Roman" panose="02020603050405020304" pitchFamily="18" charset="0"/>
              </a:rPr>
              <a:t>Accelerated </a:t>
            </a:r>
            <a:r>
              <a:rPr lang="en-US" i="1" dirty="0">
                <a:ea typeface="Times New Roman" panose="02020603050405020304" pitchFamily="18" charset="0"/>
              </a:rPr>
              <a:t>Reader </a:t>
            </a:r>
            <a:r>
              <a:rPr lang="en-US" dirty="0" smtClean="0">
                <a:ea typeface="Times New Roman" panose="02020603050405020304" pitchFamily="18" charset="0"/>
              </a:rPr>
              <a:t>program</a:t>
            </a:r>
          </a:p>
          <a:p>
            <a:pPr marL="285750" lvl="0" indent="-285750" algn="just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ea typeface="Times New Roman" panose="02020603050405020304" pitchFamily="18" charset="0"/>
              </a:rPr>
              <a:t>In KS2, embed </a:t>
            </a:r>
            <a:r>
              <a:rPr lang="en-US" dirty="0">
                <a:ea typeface="Times New Roman" panose="02020603050405020304" pitchFamily="18" charset="0"/>
              </a:rPr>
              <a:t>enquiry learning </a:t>
            </a:r>
            <a:endParaRPr lang="en-US" dirty="0" smtClean="0">
              <a:ea typeface="Times New Roman" panose="02020603050405020304" pitchFamily="18" charset="0"/>
            </a:endParaRPr>
          </a:p>
          <a:p>
            <a:pPr marL="285750" lvl="0" indent="-285750" algn="just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endParaRPr lang="en-US" dirty="0"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lvl="0" algn="just" fontAlgn="base" hangingPunct="0">
              <a:spcAft>
                <a:spcPts val="0"/>
              </a:spcAft>
            </a:pPr>
            <a:r>
              <a:rPr lang="en-US" b="1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For senior leaders:</a:t>
            </a:r>
          </a:p>
          <a:p>
            <a:pPr marL="285750" lvl="0" indent="-285750" algn="just" fontAlgn="base" hangingPunct="0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en-US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Use 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the </a:t>
            </a:r>
            <a:r>
              <a:rPr lang="en-US" i="1" dirty="0">
                <a:ea typeface="Times New Roman" panose="02020603050405020304" pitchFamily="18" charset="0"/>
                <a:cs typeface="Calibri" panose="020F0502020204030204" pitchFamily="34" charset="0"/>
              </a:rPr>
              <a:t>Challenge Partners </a:t>
            </a:r>
            <a:r>
              <a:rPr lang="en-US" dirty="0" err="1">
                <a:ea typeface="Times New Roman" panose="02020603050405020304" pitchFamily="18" charset="0"/>
                <a:cs typeface="Calibri" panose="020F0502020204030204" pitchFamily="34" charset="0"/>
              </a:rPr>
              <a:t>programme</a:t>
            </a:r>
            <a:r>
              <a:rPr lang="en-US" dirty="0">
                <a:ea typeface="Times New Roman" panose="02020603050405020304" pitchFamily="18" charset="0"/>
                <a:cs typeface="Calibri" panose="020F0502020204030204" pitchFamily="34" charset="0"/>
              </a:rPr>
              <a:t> for school reviews and for the professional development of senior leaders to review other </a:t>
            </a:r>
            <a:r>
              <a:rPr lang="en-US" dirty="0" smtClean="0">
                <a:ea typeface="Times New Roman" panose="02020603050405020304" pitchFamily="18" charset="0"/>
                <a:cs typeface="Calibri" panose="020F0502020204030204" pitchFamily="34" charset="0"/>
              </a:rPr>
              <a:t>schools</a:t>
            </a:r>
            <a:endParaRPr lang="en-GB" dirty="0"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260648"/>
            <a:ext cx="36651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 hangingPunct="0">
              <a:spcAft>
                <a:spcPts val="0"/>
              </a:spcAft>
            </a:pPr>
            <a:r>
              <a:rPr lang="en-US" sz="2400" b="1" dirty="0" smtClean="0">
                <a:latin typeface="Calibri" panose="020F0502020204030204" pitchFamily="34" charset="0"/>
                <a:ea typeface="Times New Roman" panose="02020603050405020304" pitchFamily="18" charset="0"/>
                <a:cs typeface="Calibri" panose="020F0502020204030204" pitchFamily="34" charset="0"/>
              </a:rPr>
              <a:t>The 2021-2022 adventure…</a:t>
            </a:r>
            <a:endParaRPr lang="en-US" sz="2400" b="1" dirty="0">
              <a:latin typeface="Calibri" panose="020F0502020204030204" pitchFamily="34" charset="0"/>
              <a:ea typeface="Times New Roman" panose="02020603050405020304" pitchFamily="18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60784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2096</TotalTime>
  <Words>600</Words>
  <Application>Microsoft Office PowerPoint</Application>
  <PresentationFormat>On-screen Show (4:3)</PresentationFormat>
  <Paragraphs>60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Calibri</vt:lpstr>
      <vt:lpstr>Segoe Print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Staff Meeting  12th January 2021</dc:title>
  <dc:creator>Teacher1</dc:creator>
  <cp:lastModifiedBy>Teacher1</cp:lastModifiedBy>
  <cp:revision>106</cp:revision>
  <dcterms:created xsi:type="dcterms:W3CDTF">2021-01-11T17:35:25Z</dcterms:created>
  <dcterms:modified xsi:type="dcterms:W3CDTF">2021-09-23T13:41:56Z</dcterms:modified>
</cp:coreProperties>
</file>